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3455" r:id="rId4"/>
    <p:sldId id="3449" r:id="rId5"/>
    <p:sldId id="3457" r:id="rId6"/>
    <p:sldId id="3456" r:id="rId7"/>
    <p:sldId id="3458" r:id="rId8"/>
    <p:sldId id="3463" r:id="rId9"/>
    <p:sldId id="3461" r:id="rId10"/>
    <p:sldId id="3462" r:id="rId11"/>
    <p:sldId id="3460" r:id="rId12"/>
    <p:sldId id="260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Poppins SemiBold" panose="020B0604020202020204" charset="0"/>
      <p:bold r:id="rId19"/>
      <p:boldItalic r:id="rId20"/>
    </p:embeddedFont>
    <p:embeddedFont>
      <p:font typeface="Open Sans Light" panose="020B0604020202020204" charset="0"/>
      <p:regular r:id="rId21"/>
      <p: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mntoJwwTjHv/2UItbskNTC93A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TRIMESTRALES%20PQRSD%20ITP%202022\4.%20INFORME%20TRIMESTRAL%20PQRS%20OCTUBRE%20-%20DICIEMBRE%202022\PQRS%20OCTUBRE%20A%20DICIEMBRE%20202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F:\TRIMESTRALES%20PQRSD%20ITP%202022\4.%20INFORME%20TRIMESTRAL%20PQRS%20OCTUBRE%20-%20DICIEMBRE%202022\PQRS%20OCTUBRE%20A%20DICIEMBRE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ITP-34\AppData\Roaming\Microsoft\Excel\PQRS%20OCTUBRE%20A%20DICIEMBRE%202022%20(version%202).xlsb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F:\TRIMESTRALES%20PQRSD%20ITP%202022\4.%20INFORME%20TRIMESTRAL%20PQRS%20OCTUBRE%20-%20DICIEMBRE%202022\PQRS%20OCTUBRE%20A%20DICIEMBRE%20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CANALES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ENERO'!$J$10:$K$10</c:f>
              <c:numCache>
                <c:formatCode>0%</c:formatCode>
                <c:ptCount val="2"/>
                <c:pt idx="0" formatCode="General">
                  <c:v>1275</c:v>
                </c:pt>
                <c:pt idx="1">
                  <c:v>0.52104617899468741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BF-43F2-90A1-E7189CB4CBB4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ENERO'!$J$11:$K$11</c:f>
              <c:numCache>
                <c:formatCode>0%</c:formatCode>
                <c:ptCount val="2"/>
                <c:pt idx="0" formatCode="General">
                  <c:v>937</c:v>
                </c:pt>
                <c:pt idx="1">
                  <c:v>0.38291785860237026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BF-43F2-90A1-E7189CB4CBB4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ENERO'!$J$12:$K$12</c:f>
              <c:numCache>
                <c:formatCode>0%</c:formatCode>
                <c:ptCount val="2"/>
                <c:pt idx="0" formatCode="General">
                  <c:v>235</c:v>
                </c:pt>
                <c:pt idx="1">
                  <c:v>9.6035962402942376E-2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BF-43F2-90A1-E7189CB4CBB4}"/>
            </c:ext>
          </c:extLst>
        </c:ser>
        <c:ser>
          <c:idx val="3"/>
          <c:order val="3"/>
          <c:tx>
            <c:strRef>
              <c:f>'total canales de comu ENERO'!$F$13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ENERO'!$J$9:$K$9</c:f>
              <c:strCache>
                <c:ptCount val="2"/>
                <c:pt idx="0">
                  <c:v>CANTIDAD</c:v>
                </c:pt>
                <c:pt idx="1">
                  <c:v>PORCENTAJE </c:v>
                </c:pt>
              </c:strCache>
            </c:strRef>
          </c:cat>
          <c:val>
            <c:numRef>
              <c:f>'total canales de comu ENERO'!$J$13:$K$13</c:f>
              <c:numCache>
                <c:formatCode>0%</c:formatCode>
                <c:ptCount val="2"/>
                <c:pt idx="0" formatCode="General">
                  <c:v>2447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BF-43F2-90A1-E7189CB4CBB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7040160"/>
        <c:axId val="-217036352"/>
      </c:barChart>
      <c:catAx>
        <c:axId val="-2170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6352"/>
        <c:crosses val="autoZero"/>
        <c:auto val="1"/>
        <c:lblAlgn val="ctr"/>
        <c:lblOffset val="100"/>
        <c:noMultiLvlLbl val="0"/>
      </c:catAx>
      <c:valAx>
        <c:axId val="-2170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4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1600" b="1" i="0" u="none" strike="noStrike" cap="all" normalizeH="0" baseline="0"/>
              <a:t>PQRS Recibidas IV Trimestre </a:t>
            </a:r>
            <a:endParaRPr lang="es-C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'total canales de comu ENERO'!$F$10</c:f>
              <c:strCache>
                <c:ptCount val="1"/>
                <c:pt idx="0">
                  <c:v>TELEFÓNICO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'total canales de comu ENERO'!$G$10:$I$10</c:f>
              <c:numCache>
                <c:formatCode>General</c:formatCode>
                <c:ptCount val="3"/>
                <c:pt idx="0">
                  <c:v>195</c:v>
                </c:pt>
                <c:pt idx="1">
                  <c:v>200</c:v>
                </c:pt>
                <c:pt idx="2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A0-41FD-8185-9E8A19873A5C}"/>
            </c:ext>
          </c:extLst>
        </c:ser>
        <c:ser>
          <c:idx val="1"/>
          <c:order val="1"/>
          <c:tx>
            <c:strRef>
              <c:f>'total canales de comu ENERO'!$F$11</c:f>
              <c:strCache>
                <c:ptCount val="1"/>
                <c:pt idx="0">
                  <c:v>VIRTUAL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'total canales de comu ENERO'!$G$11:$I$11</c:f>
              <c:numCache>
                <c:formatCode>General</c:formatCode>
                <c:ptCount val="3"/>
                <c:pt idx="0">
                  <c:v>317</c:v>
                </c:pt>
                <c:pt idx="1">
                  <c:v>257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A0-41FD-8185-9E8A19873A5C}"/>
            </c:ext>
          </c:extLst>
        </c:ser>
        <c:ser>
          <c:idx val="2"/>
          <c:order val="2"/>
          <c:tx>
            <c:strRef>
              <c:f>'total canales de comu ENERO'!$F$12</c:f>
              <c:strCache>
                <c:ptCount val="1"/>
                <c:pt idx="0">
                  <c:v>PRESENCIAL Y ESCRITO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'total canales de comu ENERO'!$G$9:$I$9</c:f>
              <c:strCache>
                <c:ptCount val="3"/>
                <c:pt idx="0">
                  <c:v>OCTUBRE</c:v>
                </c:pt>
                <c:pt idx="1">
                  <c:v>NOVIEMBRE</c:v>
                </c:pt>
                <c:pt idx="2">
                  <c:v>DICIEMBRE</c:v>
                </c:pt>
              </c:strCache>
            </c:strRef>
          </c:cat>
          <c:val>
            <c:numRef>
              <c:f>'total canales de comu ENERO'!$G$12:$I$12</c:f>
              <c:numCache>
                <c:formatCode>General</c:formatCode>
                <c:ptCount val="3"/>
                <c:pt idx="0">
                  <c:v>41</c:v>
                </c:pt>
                <c:pt idx="1">
                  <c:v>41</c:v>
                </c:pt>
                <c:pt idx="2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A0-41FD-8185-9E8A19873A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1588276607"/>
        <c:axId val="1588268287"/>
        <c:axId val="0"/>
      </c:bar3DChart>
      <c:catAx>
        <c:axId val="1588276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88268287"/>
        <c:crosses val="autoZero"/>
        <c:auto val="1"/>
        <c:lblAlgn val="ctr"/>
        <c:lblOffset val="100"/>
        <c:noMultiLvlLbl val="0"/>
      </c:catAx>
      <c:valAx>
        <c:axId val="158826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88276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PQRSD POR MODALIDAD DE PETICIÓN</a:t>
            </a:r>
          </a:p>
        </c:rich>
      </c:tx>
      <c:layout>
        <c:manualLayout>
          <c:xMode val="edge"/>
          <c:yMode val="edge"/>
          <c:x val="0.2828524232214899"/>
          <c:y val="3.9072024046215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2055988735401969E-2"/>
          <c:y val="7.0640732722066474E-2"/>
          <c:w val="0.85575523610334536"/>
          <c:h val="0.753482026160093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'2022'!$J$9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'2022'!$J$10:$J$16</c:f>
              <c:numCache>
                <c:formatCode>0</c:formatCode>
                <c:ptCount val="7"/>
                <c:pt idx="0">
                  <c:v>70</c:v>
                </c:pt>
                <c:pt idx="1">
                  <c:v>480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  <c:pt idx="5">
                  <c:v>0</c:v>
                </c:pt>
                <c:pt idx="6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BD-4AFF-86BF-9CD39B8F8B09}"/>
            </c:ext>
          </c:extLst>
        </c:ser>
        <c:ser>
          <c:idx val="1"/>
          <c:order val="1"/>
          <c:tx>
            <c:strRef>
              <c:f>'2022'!$K$9</c:f>
              <c:strCache>
                <c:ptCount val="1"/>
                <c:pt idx="0">
                  <c:v>PORCENTAJE 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'2022'!$F$10:$F$16</c:f>
              <c:strCache>
                <c:ptCount val="7"/>
                <c:pt idx="0">
                  <c:v>PETICIONES DE INFORMACION</c:v>
                </c:pt>
                <c:pt idx="1">
                  <c:v>PETICIONES DE INTERES PARTICULAR</c:v>
                </c:pt>
                <c:pt idx="2">
                  <c:v>QUEJAS </c:v>
                </c:pt>
                <c:pt idx="3">
                  <c:v>RECLAMOS</c:v>
                </c:pt>
                <c:pt idx="4">
                  <c:v>SUGERENCIAS </c:v>
                </c:pt>
                <c:pt idx="5">
                  <c:v>DENUNCIAS</c:v>
                </c:pt>
                <c:pt idx="6">
                  <c:v>OTRO</c:v>
                </c:pt>
              </c:strCache>
            </c:strRef>
          </c:cat>
          <c:val>
            <c:numRef>
              <c:f>'2022'!$K$10:$K$16</c:f>
              <c:numCache>
                <c:formatCode>0%</c:formatCode>
                <c:ptCount val="7"/>
                <c:pt idx="0">
                  <c:v>9.7902097902097904E-2</c:v>
                </c:pt>
                <c:pt idx="1">
                  <c:v>0.67132867132867136</c:v>
                </c:pt>
                <c:pt idx="2">
                  <c:v>0</c:v>
                </c:pt>
                <c:pt idx="3">
                  <c:v>6.993006993006993E-3</c:v>
                </c:pt>
                <c:pt idx="4">
                  <c:v>0</c:v>
                </c:pt>
                <c:pt idx="5">
                  <c:v>0</c:v>
                </c:pt>
                <c:pt idx="6">
                  <c:v>0.22377622377622378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BD-4AFF-86BF-9CD39B8F8B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217030368"/>
        <c:axId val="-217033088"/>
        <c:axId val="0"/>
      </c:bar3DChart>
      <c:catAx>
        <c:axId val="-21703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3088"/>
        <c:crosses val="autoZero"/>
        <c:auto val="1"/>
        <c:lblAlgn val="ctr"/>
        <c:lblOffset val="100"/>
        <c:noMultiLvlLbl val="0"/>
      </c:catAx>
      <c:valAx>
        <c:axId val="-21703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170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ESTADÍSTICAS PQRS POR DEPENDENCIA</a:t>
            </a:r>
          </a:p>
        </c:rich>
      </c:tx>
      <c:layout>
        <c:manualLayout>
          <c:xMode val="edge"/>
          <c:yMode val="edge"/>
          <c:x val="0.29728625672635611"/>
          <c:y val="5.52707170201052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'Peticiones por dependencia'!$E$31</c:f>
              <c:strCache>
                <c:ptCount val="1"/>
                <c:pt idx="0">
                  <c:v>RECIBIDAS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B. UNIVERSITARIO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 </c:v>
                </c:pt>
                <c:pt idx="5">
                  <c:v>CONTRATACION</c:v>
                </c:pt>
                <c:pt idx="6">
                  <c:v>CONTROL INTERNO</c:v>
                </c:pt>
                <c:pt idx="7">
                  <c:v>EGRESADOS</c:v>
                </c:pt>
                <c:pt idx="8">
                  <c:v>FINANCIERA</c:v>
                </c:pt>
                <c:pt idx="9">
                  <c:v>JURIDICA</c:v>
                </c:pt>
                <c:pt idx="10">
                  <c:v>PLANEACION</c:v>
                </c:pt>
                <c:pt idx="11">
                  <c:v>RECTORIA</c:v>
                </c:pt>
                <c:pt idx="12">
                  <c:v>REGISTRO Y CONTROL</c:v>
                </c:pt>
                <c:pt idx="13">
                  <c:v>SALA DE DOCENTES</c:v>
                </c:pt>
                <c:pt idx="14">
                  <c:v>SISTEMAS</c:v>
                </c:pt>
                <c:pt idx="15">
                  <c:v>TALENTO HUMANO</c:v>
                </c:pt>
                <c:pt idx="16">
                  <c:v>VICERRECTORIA ACADEMICA</c:v>
                </c:pt>
                <c:pt idx="17">
                  <c:v>VICERRECTORIA ADMINISTRATIVA</c:v>
                </c:pt>
              </c:strCache>
            </c:strRef>
          </c:cat>
          <c:val>
            <c:numRef>
              <c:f>'Peticiones por dependencia'!$E$32:$E$49</c:f>
              <c:numCache>
                <c:formatCode>General</c:formatCode>
                <c:ptCount val="18"/>
                <c:pt idx="0">
                  <c:v>245</c:v>
                </c:pt>
                <c:pt idx="1">
                  <c:v>15</c:v>
                </c:pt>
                <c:pt idx="2">
                  <c:v>1</c:v>
                </c:pt>
                <c:pt idx="3">
                  <c:v>37</c:v>
                </c:pt>
                <c:pt idx="4">
                  <c:v>37</c:v>
                </c:pt>
                <c:pt idx="5">
                  <c:v>89</c:v>
                </c:pt>
                <c:pt idx="6">
                  <c:v>0</c:v>
                </c:pt>
                <c:pt idx="7">
                  <c:v>0</c:v>
                </c:pt>
                <c:pt idx="8">
                  <c:v>19</c:v>
                </c:pt>
                <c:pt idx="9">
                  <c:v>29</c:v>
                </c:pt>
                <c:pt idx="10">
                  <c:v>0</c:v>
                </c:pt>
                <c:pt idx="11">
                  <c:v>60</c:v>
                </c:pt>
                <c:pt idx="12">
                  <c:v>35</c:v>
                </c:pt>
                <c:pt idx="13">
                  <c:v>143</c:v>
                </c:pt>
                <c:pt idx="14">
                  <c:v>1</c:v>
                </c:pt>
                <c:pt idx="15">
                  <c:v>78</c:v>
                </c:pt>
                <c:pt idx="16">
                  <c:v>47</c:v>
                </c:pt>
                <c:pt idx="17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8E-42E9-A830-90F81D8AF0C9}"/>
            </c:ext>
          </c:extLst>
        </c:ser>
        <c:ser>
          <c:idx val="1"/>
          <c:order val="1"/>
          <c:tx>
            <c:strRef>
              <c:f>'Peticiones por dependencia'!$F$31</c:f>
              <c:strCache>
                <c:ptCount val="1"/>
                <c:pt idx="0">
                  <c:v>ATENDIDAS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B. UNIVERSITARIO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 </c:v>
                </c:pt>
                <c:pt idx="5">
                  <c:v>CONTRATACION</c:v>
                </c:pt>
                <c:pt idx="6">
                  <c:v>CONTROL INTERNO</c:v>
                </c:pt>
                <c:pt idx="7">
                  <c:v>EGRESADOS</c:v>
                </c:pt>
                <c:pt idx="8">
                  <c:v>FINANCIERA</c:v>
                </c:pt>
                <c:pt idx="9">
                  <c:v>JURIDICA</c:v>
                </c:pt>
                <c:pt idx="10">
                  <c:v>PLANEACION</c:v>
                </c:pt>
                <c:pt idx="11">
                  <c:v>RECTORIA</c:v>
                </c:pt>
                <c:pt idx="12">
                  <c:v>REGISTRO Y CONTROL</c:v>
                </c:pt>
                <c:pt idx="13">
                  <c:v>SALA DE DOCENTES</c:v>
                </c:pt>
                <c:pt idx="14">
                  <c:v>SISTEMAS</c:v>
                </c:pt>
                <c:pt idx="15">
                  <c:v>TALENTO HUMANO</c:v>
                </c:pt>
                <c:pt idx="16">
                  <c:v>VICERRECTORIA ACADEMICA</c:v>
                </c:pt>
                <c:pt idx="17">
                  <c:v>VICERRECTORIA ADMINISTRATIVA</c:v>
                </c:pt>
              </c:strCache>
            </c:strRef>
          </c:cat>
          <c:val>
            <c:numRef>
              <c:f>'Peticiones por dependencia'!$F$32:$F$49</c:f>
              <c:numCache>
                <c:formatCode>General</c:formatCode>
                <c:ptCount val="18"/>
                <c:pt idx="0">
                  <c:v>245</c:v>
                </c:pt>
                <c:pt idx="1">
                  <c:v>15</c:v>
                </c:pt>
                <c:pt idx="2">
                  <c:v>1</c:v>
                </c:pt>
                <c:pt idx="3">
                  <c:v>28</c:v>
                </c:pt>
                <c:pt idx="4">
                  <c:v>29</c:v>
                </c:pt>
                <c:pt idx="5">
                  <c:v>77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  <c:pt idx="9">
                  <c:v>24</c:v>
                </c:pt>
                <c:pt idx="10">
                  <c:v>0</c:v>
                </c:pt>
                <c:pt idx="11">
                  <c:v>58</c:v>
                </c:pt>
                <c:pt idx="12">
                  <c:v>35</c:v>
                </c:pt>
                <c:pt idx="13">
                  <c:v>132</c:v>
                </c:pt>
                <c:pt idx="14">
                  <c:v>1</c:v>
                </c:pt>
                <c:pt idx="15">
                  <c:v>74</c:v>
                </c:pt>
                <c:pt idx="16">
                  <c:v>43</c:v>
                </c:pt>
                <c:pt idx="1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8E-42E9-A830-90F81D8AF0C9}"/>
            </c:ext>
          </c:extLst>
        </c:ser>
        <c:ser>
          <c:idx val="2"/>
          <c:order val="2"/>
          <c:tx>
            <c:strRef>
              <c:f>'Peticiones por dependencia'!$G$31</c:f>
              <c:strCache>
                <c:ptCount val="1"/>
                <c:pt idx="0">
                  <c:v>SIN ATENDER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B. UNIVERSITARIO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 </c:v>
                </c:pt>
                <c:pt idx="5">
                  <c:v>CONTRATACION</c:v>
                </c:pt>
                <c:pt idx="6">
                  <c:v>CONTROL INTERNO</c:v>
                </c:pt>
                <c:pt idx="7">
                  <c:v>EGRESADOS</c:v>
                </c:pt>
                <c:pt idx="8">
                  <c:v>FINANCIERA</c:v>
                </c:pt>
                <c:pt idx="9">
                  <c:v>JURIDICA</c:v>
                </c:pt>
                <c:pt idx="10">
                  <c:v>PLANEACION</c:v>
                </c:pt>
                <c:pt idx="11">
                  <c:v>RECTORIA</c:v>
                </c:pt>
                <c:pt idx="12">
                  <c:v>REGISTRO Y CONTROL</c:v>
                </c:pt>
                <c:pt idx="13">
                  <c:v>SALA DE DOCENTES</c:v>
                </c:pt>
                <c:pt idx="14">
                  <c:v>SISTEMAS</c:v>
                </c:pt>
                <c:pt idx="15">
                  <c:v>TALENTO HUMANO</c:v>
                </c:pt>
                <c:pt idx="16">
                  <c:v>VICERRECTORIA ACADEMICA</c:v>
                </c:pt>
                <c:pt idx="17">
                  <c:v>VICERRECTORIA ADMINISTRATIVA</c:v>
                </c:pt>
              </c:strCache>
            </c:strRef>
          </c:cat>
          <c:val>
            <c:numRef>
              <c:f>'Peticiones por dependencia'!$G$32:$G$49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8</c:v>
                </c:pt>
                <c:pt idx="5">
                  <c:v>12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5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11</c:v>
                </c:pt>
                <c:pt idx="14">
                  <c:v>0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8E-42E9-A830-90F81D8AF0C9}"/>
            </c:ext>
          </c:extLst>
        </c:ser>
        <c:ser>
          <c:idx val="3"/>
          <c:order val="3"/>
          <c:tx>
            <c:strRef>
              <c:f>'Peticiones por dependencia'!$H$31</c:f>
              <c:strCache>
                <c:ptCount val="1"/>
                <c:pt idx="0">
                  <c:v>PORCENTAJE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0"/>
                  <c:y val="-2.81385281385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8E-42E9-A830-90F81D8AF0C9}"/>
                </c:ext>
              </c:extLst>
            </c:dLbl>
            <c:dLbl>
              <c:idx val="1"/>
              <c:layout>
                <c:manualLayout>
                  <c:x val="1.450852210024909E-3"/>
                  <c:y val="-3.246753246753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C8E-42E9-A830-90F81D8AF0C9}"/>
                </c:ext>
              </c:extLst>
            </c:dLbl>
            <c:dLbl>
              <c:idx val="2"/>
              <c:layout>
                <c:manualLayout>
                  <c:x val="-4.3525566300747272E-3"/>
                  <c:y val="-0.13203463203463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C8E-42E9-A830-90F81D8AF0C9}"/>
                </c:ext>
              </c:extLst>
            </c:dLbl>
            <c:dLbl>
              <c:idx val="3"/>
              <c:layout>
                <c:manualLayout>
                  <c:x val="4.3525566300747272E-3"/>
                  <c:y val="-3.67965367965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C8E-42E9-A830-90F81D8AF0C9}"/>
                </c:ext>
              </c:extLst>
            </c:dLbl>
            <c:dLbl>
              <c:idx val="4"/>
              <c:layout>
                <c:manualLayout>
                  <c:x val="-5.3197299827832882E-17"/>
                  <c:y val="-3.679653679653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C8E-42E9-A830-90F81D8AF0C9}"/>
                </c:ext>
              </c:extLst>
            </c:dLbl>
            <c:dLbl>
              <c:idx val="5"/>
              <c:layout>
                <c:manualLayout>
                  <c:x val="7.2542610501245448E-3"/>
                  <c:y val="-2.813852813852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C8E-42E9-A830-90F81D8AF0C9}"/>
                </c:ext>
              </c:extLst>
            </c:dLbl>
            <c:dLbl>
              <c:idx val="6"/>
              <c:layout>
                <c:manualLayout>
                  <c:x val="1.4508522100248557E-3"/>
                  <c:y val="-4.5454545454545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C8E-42E9-A830-90F81D8AF0C9}"/>
                </c:ext>
              </c:extLst>
            </c:dLbl>
            <c:dLbl>
              <c:idx val="7"/>
              <c:layout>
                <c:manualLayout>
                  <c:x val="0"/>
                  <c:y val="-3.89610389610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C8E-42E9-A830-90F81D8AF0C9}"/>
                </c:ext>
              </c:extLst>
            </c:dLbl>
            <c:dLbl>
              <c:idx val="8"/>
              <c:layout>
                <c:manualLayout>
                  <c:x val="4.3525566300747272E-3"/>
                  <c:y val="-3.896103896103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C8E-42E9-A830-90F81D8AF0C9}"/>
                </c:ext>
              </c:extLst>
            </c:dLbl>
            <c:dLbl>
              <c:idx val="9"/>
              <c:layout>
                <c:manualLayout>
                  <c:x val="4.3525566300747272E-3"/>
                  <c:y val="-2.59740259740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C8E-42E9-A830-90F81D8AF0C9}"/>
                </c:ext>
              </c:extLst>
            </c:dLbl>
            <c:dLbl>
              <c:idx val="10"/>
              <c:layout>
                <c:manualLayout>
                  <c:x val="2.9017044200497113E-3"/>
                  <c:y val="-3.8961038961039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C8E-42E9-A830-90F81D8AF0C9}"/>
                </c:ext>
              </c:extLst>
            </c:dLbl>
            <c:dLbl>
              <c:idx val="11"/>
              <c:layout>
                <c:manualLayout>
                  <c:x val="0"/>
                  <c:y val="-2.5974025974025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C8E-42E9-A830-90F81D8AF0C9}"/>
                </c:ext>
              </c:extLst>
            </c:dLbl>
            <c:dLbl>
              <c:idx val="12"/>
              <c:layout>
                <c:manualLayout>
                  <c:x val="4.3525566300746206E-3"/>
                  <c:y val="-3.6796536796536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C8E-42E9-A830-90F81D8AF0C9}"/>
                </c:ext>
              </c:extLst>
            </c:dLbl>
            <c:dLbl>
              <c:idx val="13"/>
              <c:layout>
                <c:manualLayout>
                  <c:x val="8.7051132601494545E-3"/>
                  <c:y val="-2.81385281385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9C8E-42E9-A830-90F81D8AF0C9}"/>
                </c:ext>
              </c:extLst>
            </c:dLbl>
            <c:dLbl>
              <c:idx val="14"/>
              <c:layout>
                <c:manualLayout>
                  <c:x val="1.450852210024909E-3"/>
                  <c:y val="-0.11904761904761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C8E-42E9-A830-90F81D8AF0C9}"/>
                </c:ext>
              </c:extLst>
            </c:dLbl>
            <c:dLbl>
              <c:idx val="15"/>
              <c:layout>
                <c:manualLayout>
                  <c:x val="7.2542610501244381E-3"/>
                  <c:y val="-3.246753246753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9C8E-42E9-A830-90F81D8AF0C9}"/>
                </c:ext>
              </c:extLst>
            </c:dLbl>
            <c:dLbl>
              <c:idx val="16"/>
              <c:layout>
                <c:manualLayout>
                  <c:x val="2.9017044200497113E-3"/>
                  <c:y val="-3.2467532467532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C8E-42E9-A830-90F81D8AF0C9}"/>
                </c:ext>
              </c:extLst>
            </c:dLbl>
            <c:dLbl>
              <c:idx val="17"/>
              <c:layout>
                <c:manualLayout>
                  <c:x val="0"/>
                  <c:y val="-2.813852813852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9C8E-42E9-A830-90F81D8AF0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'Peticiones por dependencia'!$D$32:$D$49</c:f>
              <c:strCache>
                <c:ptCount val="18"/>
                <c:pt idx="0">
                  <c:v>ATENCION AL USUARIO</c:v>
                </c:pt>
                <c:pt idx="1">
                  <c:v>B. UNIVERSITARIO</c:v>
                </c:pt>
                <c:pt idx="2">
                  <c:v>BIBLIOTECA</c:v>
                </c:pt>
                <c:pt idx="3">
                  <c:v>CIECYT</c:v>
                </c:pt>
                <c:pt idx="4">
                  <c:v>CONSEJO ACADEMICO </c:v>
                </c:pt>
                <c:pt idx="5">
                  <c:v>CONTRATACION</c:v>
                </c:pt>
                <c:pt idx="6">
                  <c:v>CONTROL INTERNO</c:v>
                </c:pt>
                <c:pt idx="7">
                  <c:v>EGRESADOS</c:v>
                </c:pt>
                <c:pt idx="8">
                  <c:v>FINANCIERA</c:v>
                </c:pt>
                <c:pt idx="9">
                  <c:v>JURIDICA</c:v>
                </c:pt>
                <c:pt idx="10">
                  <c:v>PLANEACION</c:v>
                </c:pt>
                <c:pt idx="11">
                  <c:v>RECTORIA</c:v>
                </c:pt>
                <c:pt idx="12">
                  <c:v>REGISTRO Y CONTROL</c:v>
                </c:pt>
                <c:pt idx="13">
                  <c:v>SALA DE DOCENTES</c:v>
                </c:pt>
                <c:pt idx="14">
                  <c:v>SISTEMAS</c:v>
                </c:pt>
                <c:pt idx="15">
                  <c:v>TALENTO HUMANO</c:v>
                </c:pt>
                <c:pt idx="16">
                  <c:v>VICERRECTORIA ACADEMICA</c:v>
                </c:pt>
                <c:pt idx="17">
                  <c:v>VICERRECTORIA ADMINISTRATIVA</c:v>
                </c:pt>
              </c:strCache>
            </c:strRef>
          </c:cat>
          <c:val>
            <c:numRef>
              <c:f>'Peticiones por dependencia'!$H$32:$H$49</c:f>
              <c:numCache>
                <c:formatCode>0%</c:formatCode>
                <c:ptCount val="1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0.7567567567567568</c:v>
                </c:pt>
                <c:pt idx="4">
                  <c:v>0.78378378378378377</c:v>
                </c:pt>
                <c:pt idx="5">
                  <c:v>0.8651685393258427</c:v>
                </c:pt>
                <c:pt idx="6">
                  <c:v>0</c:v>
                </c:pt>
                <c:pt idx="7">
                  <c:v>0</c:v>
                </c:pt>
                <c:pt idx="8">
                  <c:v>0.89473684210526316</c:v>
                </c:pt>
                <c:pt idx="9">
                  <c:v>0.82758620689655171</c:v>
                </c:pt>
                <c:pt idx="10">
                  <c:v>0</c:v>
                </c:pt>
                <c:pt idx="11">
                  <c:v>0.96666666666666667</c:v>
                </c:pt>
                <c:pt idx="12">
                  <c:v>1</c:v>
                </c:pt>
                <c:pt idx="13">
                  <c:v>0.92307692307692313</c:v>
                </c:pt>
                <c:pt idx="14">
                  <c:v>1</c:v>
                </c:pt>
                <c:pt idx="15">
                  <c:v>0.94871794871794868</c:v>
                </c:pt>
                <c:pt idx="16">
                  <c:v>0.91489361702127658</c:v>
                </c:pt>
                <c:pt idx="17">
                  <c:v>0.88235294117647056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9C8E-42E9-A830-90F81D8AF0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8493920"/>
        <c:axId val="1848498080"/>
        <c:axId val="0"/>
      </c:bar3DChart>
      <c:catAx>
        <c:axId val="184849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48498080"/>
        <c:crosses val="autoZero"/>
        <c:auto val="1"/>
        <c:lblAlgn val="ctr"/>
        <c:lblOffset val="100"/>
        <c:noMultiLvlLbl val="0"/>
      </c:catAx>
      <c:valAx>
        <c:axId val="184849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4849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5924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572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3506372"/>
            <a:ext cx="12196275" cy="3351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324" y="0"/>
            <a:ext cx="12173675" cy="6868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usuario@itp.edu.co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tencionalciudadano@itp.edu.co" TargetMode="External"/><Relationship Id="rId2" Type="http://schemas.openxmlformats.org/officeDocument/2006/relationships/hyperlink" Target="http://www.itp.edu.c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mailto:notificacionesjudiciales@itp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" y="0"/>
            <a:ext cx="12175420" cy="6858000"/>
          </a:xfrm>
          <a:prstGeom prst="rect">
            <a:avLst/>
          </a:prstGeom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4177" y="2822331"/>
            <a:ext cx="6888549" cy="403566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-307731" y="23751"/>
            <a:ext cx="5591908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Informe </a:t>
            </a:r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de Peticiones,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Quejas, Reclamos, 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Sugerencias y Denuncias</a:t>
            </a:r>
          </a:p>
          <a:p>
            <a:pPr lvl="0"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s-CO" sz="3200" b="1" dirty="0" smtClean="0">
                <a:solidFill>
                  <a:schemeClr val="accent1">
                    <a:lumMod val="50000"/>
                  </a:schemeClr>
                </a:solidFill>
              </a:rPr>
              <a:t>PQRSD)</a:t>
            </a:r>
            <a:endParaRPr sz="3200" b="1" i="0" u="none" strike="noStrike" cap="none" dirty="0">
              <a:solidFill>
                <a:schemeClr val="accent1">
                  <a:lumMod val="50000"/>
                </a:schemeClr>
              </a:solidFill>
              <a:sym typeface="Arial"/>
            </a:endParaRPr>
          </a:p>
        </p:txBody>
      </p:sp>
      <p:sp>
        <p:nvSpPr>
          <p:cNvPr id="7" name="Google Shape;90;p1"/>
          <p:cNvSpPr txBox="1"/>
          <p:nvPr/>
        </p:nvSpPr>
        <p:spPr>
          <a:xfrm>
            <a:off x="6832243" y="5196253"/>
            <a:ext cx="3792415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OFICINA DE ATENCIÓN AL USUARIO INSTITUTO TECNOLÓGICO DEL PUTUMAYO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RESOLUCIONES </a:t>
            </a:r>
            <a:r>
              <a:rPr lang="es-CO" sz="1100" b="1" dirty="0" err="1" smtClean="0">
                <a:solidFill>
                  <a:schemeClr val="accent1">
                    <a:lumMod val="75000"/>
                  </a:schemeClr>
                </a:solidFill>
              </a:rPr>
              <a:t>Nros</a:t>
            </a:r>
            <a:r>
              <a:rPr lang="es-CO" sz="1100" b="1" dirty="0" smtClean="0">
                <a:solidFill>
                  <a:schemeClr val="accent1">
                    <a:lumMod val="75000"/>
                  </a:schemeClr>
                </a:solidFill>
              </a:rPr>
              <a:t>. 0316/2015 - 0070/2016</a:t>
            </a:r>
            <a:endParaRPr lang="es-CO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sz="1200" b="1" i="0" u="none" strike="noStrike" cap="none" dirty="0">
              <a:solidFill>
                <a:schemeClr val="accent1">
                  <a:lumMod val="75000"/>
                </a:schemeClr>
              </a:solidFill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8800" y="2083667"/>
            <a:ext cx="3488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CUARTO TRIMESTRE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2022</a:t>
            </a:r>
          </a:p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OFICINA ATENCIÓN AL USUARIO </a:t>
            </a:r>
          </a:p>
          <a:p>
            <a:pPr algn="ctr"/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DICIEMBRE DE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0" y="3523261"/>
            <a:ext cx="1902117" cy="2017951"/>
          </a:xfrm>
          <a:prstGeom prst="rect">
            <a:avLst/>
          </a:prstGeom>
        </p:spPr>
      </p:pic>
      <p:sp>
        <p:nvSpPr>
          <p:cNvPr id="2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38" y="144865"/>
            <a:ext cx="10208132" cy="2956279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0" y="649616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295" y="833461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8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29010" y="1050729"/>
            <a:ext cx="62709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018458" y="203949"/>
            <a:ext cx="5293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DIFICULTADES DE SEGUIMIENTO A LA GESTIÓN DE PQRS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25869" y="571586"/>
            <a:ext cx="80215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mantiene la creación de la respuesta por fuera de la comunicación: en su gran mayoría los funcionarios realizan la gestión por fuera del radicado de entrada, lo que dificulta realizar seguimiento de las respuestas y algunas de las comunicaciones carecen de trazabilidad.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25869" y="1299968"/>
            <a:ext cx="80215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evidencia falta de atención por parte de algunas dependencias a los correos que se envían desde el correo electrónico atencionalusuario@itp.edu.co , lo anterior dificulta la gestión debido a que hay respuestas que se envían al usuario, pero la trazabilidad no queda registrada en la bandeja del correo institucional de PQRS.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825869" y="2161463"/>
            <a:ext cx="8543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Se continúan generando estadísticas de manera manual: Esto hace que las estadísticas se desarrollen con información consolidada de manera manual, tomando de esta manera más tiempo para el desarrollo de los informes de gestión y arrojando en ocasiones datos con mayor margen de error. </a:t>
            </a:r>
          </a:p>
        </p:txBody>
      </p:sp>
      <p:sp>
        <p:nvSpPr>
          <p:cNvPr id="16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938" y="3326848"/>
            <a:ext cx="10584139" cy="2555206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95" y="3969782"/>
            <a:ext cx="1178531" cy="1131577"/>
          </a:xfrm>
          <a:prstGeom prst="rect">
            <a:avLst/>
          </a:prstGeom>
        </p:spPr>
      </p:pic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57864" y="4144041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H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7691" y="3335686"/>
            <a:ext cx="2334970" cy="37798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1954437" y="3747453"/>
            <a:ext cx="8303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Realizar capacitaciones del correcto funcionamiento del Sistema de Gestión Documental a los funcionarios </a:t>
            </a:r>
            <a:r>
              <a:rPr lang="es-CO" dirty="0" smtClean="0"/>
              <a:t>que </a:t>
            </a:r>
            <a:r>
              <a:rPr lang="es-CO" dirty="0"/>
              <a:t>deban conocer el proceso para la asociación de respuestas en cuanto a </a:t>
            </a:r>
            <a:r>
              <a:rPr lang="es-CO" dirty="0" smtClean="0"/>
              <a:t>PQRS</a:t>
            </a:r>
            <a:r>
              <a:rPr lang="es-CO" dirty="0"/>
              <a:t>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936469" y="4270673"/>
            <a:ext cx="79592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dirty="0"/>
              <a:t>Compromiso por parte de los funcionarios en cuanto a la revisión diaria de su bandeja de </a:t>
            </a:r>
            <a:r>
              <a:rPr lang="es-CO" dirty="0" smtClean="0"/>
              <a:t>entrada del </a:t>
            </a:r>
            <a:r>
              <a:rPr lang="es-CO" dirty="0"/>
              <a:t>correo institucional asignado, con el objetivo de que estén al día con los radicados asignados. 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881553" y="5045382"/>
            <a:ext cx="7965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Atender y responder los correos de reportes PQRS sin respuesta asociada enviados periódicamente </a:t>
            </a:r>
            <a:r>
              <a:rPr lang="es-CO" dirty="0" smtClean="0"/>
              <a:t>por </a:t>
            </a:r>
            <a:r>
              <a:rPr lang="es-CO" dirty="0"/>
              <a:t>la oficina de atención al usuario a través del correo </a:t>
            </a:r>
            <a:r>
              <a:rPr lang="es-CO" dirty="0" smtClean="0"/>
              <a:t>atencionalusuario@itp.edu.co </a:t>
            </a:r>
            <a:r>
              <a:rPr lang="es-CO" dirty="0"/>
              <a:t>e informar por ese </a:t>
            </a:r>
            <a:r>
              <a:rPr lang="es-CO" dirty="0" smtClean="0"/>
              <a:t>mismo </a:t>
            </a:r>
            <a:r>
              <a:rPr lang="es-CO" dirty="0"/>
              <a:t>medio los avances conseguidos.</a:t>
            </a:r>
          </a:p>
        </p:txBody>
      </p:sp>
    </p:spTree>
    <p:extLst>
      <p:ext uri="{BB962C8B-B14F-4D97-AF65-F5344CB8AC3E}">
        <p14:creationId xmlns:p14="http://schemas.microsoft.com/office/powerpoint/2010/main" val="148813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1448" y="4644132"/>
            <a:ext cx="1477106" cy="1356204"/>
          </a:xfrm>
          <a:prstGeom prst="rect">
            <a:avLst/>
          </a:prstGeom>
        </p:spPr>
      </p:pic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048" y="1082364"/>
            <a:ext cx="11326153" cy="3795462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578534" y="1147919"/>
            <a:ext cx="2042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RECOMENDACIONES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399249" y="1634176"/>
            <a:ext cx="9673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Toda PQRS que llegue a los correos Institucionales de los funcionarios y contratistas, </a:t>
            </a:r>
            <a:r>
              <a:rPr lang="es-CO" dirty="0" smtClean="0"/>
              <a:t>debe </a:t>
            </a:r>
            <a:r>
              <a:rPr lang="es-CO" dirty="0"/>
              <a:t>ser direccionada al correo </a:t>
            </a:r>
            <a:r>
              <a:rPr lang="es-CO" dirty="0">
                <a:hlinkClick r:id="rId3"/>
              </a:rPr>
              <a:t>atencionalusuario@itp.edu.co </a:t>
            </a:r>
            <a:r>
              <a:rPr lang="es-CO" dirty="0" smtClean="0"/>
              <a:t>de </a:t>
            </a:r>
            <a:r>
              <a:rPr lang="es-CO" dirty="0"/>
              <a:t>manera </a:t>
            </a:r>
            <a:r>
              <a:rPr lang="es-CO" dirty="0" smtClean="0"/>
              <a:t>inmediata para </a:t>
            </a:r>
            <a:r>
              <a:rPr lang="es-CO" dirty="0"/>
              <a:t>su radicación y asignación.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399250" y="2178289"/>
            <a:ext cx="96736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Los funcionarios y/o contratistas deben revisar a diario el aplicativo vigente </a:t>
            </a:r>
            <a:r>
              <a:rPr lang="es-CO" dirty="0" smtClean="0"/>
              <a:t>Sistema de </a:t>
            </a:r>
            <a:r>
              <a:rPr lang="es-CO" dirty="0"/>
              <a:t>Gestión Documental, con el fin de identificar y gestionar las PQRS asignadas.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399251" y="2820196"/>
            <a:ext cx="95965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Todos los funcionarios y/o contratistas a los que les haya sido asignada la </a:t>
            </a:r>
            <a:r>
              <a:rPr lang="es-CO" dirty="0" smtClean="0"/>
              <a:t>tarea, tienen </a:t>
            </a:r>
            <a:r>
              <a:rPr lang="es-CO" dirty="0"/>
              <a:t>la obligación y responsabilidad de gestionar y dar respuesta oportuna a </a:t>
            </a:r>
            <a:r>
              <a:rPr lang="es-CO" dirty="0" smtClean="0"/>
              <a:t>las PQRS</a:t>
            </a:r>
            <a:r>
              <a:rPr lang="es-CO" dirty="0"/>
              <a:t>, sin necesidad de esperar la llegada de la comunicación física. </a:t>
            </a:r>
          </a:p>
        </p:txBody>
      </p:sp>
      <p:sp>
        <p:nvSpPr>
          <p:cNvPr id="2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4" y="2385424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41" y="2484645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676872" y="2661461"/>
            <a:ext cx="344967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I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360726" y="3532053"/>
            <a:ext cx="95965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Garantizar y cerciorarse que la respuesta sea enviada y recibida por el usuario, ya sea enviando la respuesta al correo atencionalusuario@itp.edu.co o por correspondencia según el caso.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360726" y="4121341"/>
            <a:ext cx="9445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Solicitar apoyo de capacitación al Grupo de Gestión Documental para asociar de manera correcta las respuestas, de tal manera que las solicitudes se cierren oficialmente. </a:t>
            </a:r>
          </a:p>
        </p:txBody>
      </p:sp>
    </p:spTree>
    <p:extLst>
      <p:ext uri="{BB962C8B-B14F-4D97-AF65-F5344CB8AC3E}">
        <p14:creationId xmlns:p14="http://schemas.microsoft.com/office/powerpoint/2010/main" val="234554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60408"/>
              </p:ext>
            </p:extLst>
          </p:nvPr>
        </p:nvGraphicFramePr>
        <p:xfrm>
          <a:off x="2135333" y="3008186"/>
          <a:ext cx="5037455" cy="2511112"/>
        </p:xfrm>
        <a:graphic>
          <a:graphicData uri="http://schemas.openxmlformats.org/drawingml/2006/table">
            <a:tbl>
              <a:tblPr firstRow="1" firstCol="1" bandRow="1"/>
              <a:tblGrid>
                <a:gridCol w="3507740">
                  <a:extLst>
                    <a:ext uri="{9D8B030D-6E8A-4147-A177-3AD203B41FA5}">
                      <a16:colId xmlns:a16="http://schemas.microsoft.com/office/drawing/2014/main" val="3684606340"/>
                    </a:ext>
                  </a:extLst>
                </a:gridCol>
                <a:gridCol w="1529715">
                  <a:extLst>
                    <a:ext uri="{9D8B030D-6E8A-4147-A177-3AD203B41FA5}">
                      <a16:colId xmlns:a16="http://schemas.microsoft.com/office/drawing/2014/main" val="116397020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Tiempo promedio de respuesta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599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Tipos de petición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Días permitidos para respuesta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204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EXPEDICIÓN COPIAS DE DOCUMENTOS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19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TRASLADOS POR COMPETENCIA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8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ENTES DE CONTROL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83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CONSULTAS DE INFORMACIÓN TÉCNICA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25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QUEJAS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29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RECLAMOS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896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SUGERENCIAS Y FELICITACIONES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743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DERECHOS DE PETICIÓN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67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2274278" y="28795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3200" b="1" dirty="0">
                <a:solidFill>
                  <a:srgbClr val="1A3B8F"/>
                </a:solidFill>
                <a:latin typeface="Arial" panose="020B0604020202020204" pitchFamily="34" charset="0"/>
              </a:rPr>
              <a:t>Gestión de traslados y acceso a la Información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396" y="2573428"/>
            <a:ext cx="2834886" cy="259712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12632" y="1834764"/>
            <a:ext cx="85842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dirty="0"/>
          </a:p>
          <a:p>
            <a:pPr algn="just"/>
            <a:r>
              <a:rPr lang="es-CO" dirty="0"/>
              <a:t> Durante el </a:t>
            </a:r>
            <a:r>
              <a:rPr lang="es-CO" dirty="0" smtClean="0"/>
              <a:t>cuarto trimestre </a:t>
            </a:r>
            <a:r>
              <a:rPr lang="es-CO" dirty="0"/>
              <a:t>del año </a:t>
            </a:r>
            <a:r>
              <a:rPr lang="es-CO" dirty="0" smtClean="0"/>
              <a:t>2022 no </a:t>
            </a:r>
            <a:r>
              <a:rPr lang="es-CO" dirty="0"/>
              <a:t>se presento ningún evento donde </a:t>
            </a:r>
            <a:r>
              <a:rPr lang="es-CO" dirty="0" smtClean="0"/>
              <a:t>se niega </a:t>
            </a:r>
            <a:r>
              <a:rPr lang="es-CO" dirty="0"/>
              <a:t>el acceso </a:t>
            </a:r>
            <a:endParaRPr lang="es-CO" dirty="0" smtClean="0"/>
          </a:p>
          <a:p>
            <a:pPr algn="just"/>
            <a:r>
              <a:rPr lang="es-CO" dirty="0"/>
              <a:t> </a:t>
            </a:r>
            <a:r>
              <a:rPr lang="es-CO" dirty="0" smtClean="0"/>
              <a:t>a </a:t>
            </a:r>
            <a:r>
              <a:rPr lang="es-CO" dirty="0"/>
              <a:t>la información de la entidad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474178" y="1400006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</a:t>
            </a:r>
            <a:r>
              <a:rPr lang="es-CO" dirty="0" smtClean="0"/>
              <a:t>trimestre </a:t>
            </a:r>
            <a:r>
              <a:rPr lang="es-CO" dirty="0"/>
              <a:t>del año </a:t>
            </a:r>
            <a:r>
              <a:rPr lang="es-CO" dirty="0" smtClean="0"/>
              <a:t>2022, fueron tipificadas las PQRS respectivamente y no se dio «traslados </a:t>
            </a:r>
            <a:r>
              <a:rPr lang="es-CO" dirty="0"/>
              <a:t>a </a:t>
            </a:r>
            <a:r>
              <a:rPr lang="es-CO" dirty="0" smtClean="0"/>
              <a:t>otras entidades».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8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">
            <a:extLst>
              <a:ext uri="{FF2B5EF4-FFF2-40B4-BE49-F238E27FC236}">
                <a16:creationId xmlns:a16="http://schemas.microsoft.com/office/drawing/2014/main" id="{DB5E2079-2B1E-492E-8572-B1B0CF283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539" y="439878"/>
            <a:ext cx="11395802" cy="5117988"/>
          </a:xfrm>
          <a:custGeom>
            <a:avLst/>
            <a:gdLst>
              <a:gd name="T0" fmla="*/ 8738 w 9561"/>
              <a:gd name="T1" fmla="*/ 0 h 3221"/>
              <a:gd name="T2" fmla="*/ 9560 w 9561"/>
              <a:gd name="T3" fmla="*/ 1610 h 3221"/>
              <a:gd name="T4" fmla="*/ 8738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8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8" y="0"/>
                </a:moveTo>
                <a:lnTo>
                  <a:pt x="9560" y="1610"/>
                </a:lnTo>
                <a:lnTo>
                  <a:pt x="8738" y="3220"/>
                </a:lnTo>
                <a:lnTo>
                  <a:pt x="0" y="3220"/>
                </a:lnTo>
                <a:lnTo>
                  <a:pt x="0" y="0"/>
                </a:lnTo>
                <a:lnTo>
                  <a:pt x="8738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 smtClean="0"/>
          </a:p>
          <a:p>
            <a:pPr algn="ctr"/>
            <a:endParaRPr lang="es-CO" dirty="0"/>
          </a:p>
          <a:p>
            <a:pPr algn="ctr"/>
            <a:r>
              <a:rPr lang="es-CO" dirty="0" smtClean="0"/>
              <a:t>INTRODUCCIÓN  </a:t>
            </a:r>
          </a:p>
          <a:p>
            <a:pPr algn="ctr"/>
            <a:endParaRPr lang="es-CO" dirty="0"/>
          </a:p>
          <a:p>
            <a:pPr algn="just"/>
            <a:r>
              <a:rPr lang="es-CO" dirty="0"/>
              <a:t>Con este informe se da cumplimiento a la normativa vigente (Ley </a:t>
            </a:r>
            <a:r>
              <a:rPr lang="es-CO" dirty="0" smtClean="0"/>
              <a:t>594 </a:t>
            </a:r>
            <a:r>
              <a:rPr lang="es-CO" dirty="0"/>
              <a:t>de </a:t>
            </a:r>
            <a:r>
              <a:rPr lang="es-CO" dirty="0" smtClean="0"/>
              <a:t>2000, </a:t>
            </a:r>
            <a:r>
              <a:rPr lang="es-CO" dirty="0"/>
              <a:t>Ley </a:t>
            </a:r>
            <a:r>
              <a:rPr lang="es-CO" dirty="0" smtClean="0"/>
              <a:t>1437 de 2011</a:t>
            </a:r>
            <a:r>
              <a:rPr lang="es-CO" dirty="0"/>
              <a:t>, Ley 1712 de 2014, </a:t>
            </a:r>
            <a:endParaRPr lang="es-CO" dirty="0" smtClean="0"/>
          </a:p>
          <a:p>
            <a:pPr algn="just"/>
            <a:r>
              <a:rPr lang="es-CO" dirty="0" smtClean="0"/>
              <a:t>Ley </a:t>
            </a:r>
            <a:r>
              <a:rPr lang="es-CO" dirty="0"/>
              <a:t>1755 de 2015) en el sentido de </a:t>
            </a:r>
            <a:r>
              <a:rPr lang="es-CO" dirty="0" smtClean="0"/>
              <a:t>poner en </a:t>
            </a:r>
            <a:r>
              <a:rPr lang="es-CO" dirty="0"/>
              <a:t>conocimiento de la ciudadanía en general, la gestión de la </a:t>
            </a:r>
            <a:r>
              <a:rPr lang="es-CO" dirty="0" smtClean="0"/>
              <a:t>Entidad </a:t>
            </a:r>
            <a:r>
              <a:rPr lang="es-CO" dirty="0"/>
              <a:t>y </a:t>
            </a:r>
            <a:endParaRPr lang="es-CO" dirty="0" smtClean="0"/>
          </a:p>
          <a:p>
            <a:pPr algn="just"/>
            <a:r>
              <a:rPr lang="es-CO" dirty="0" smtClean="0"/>
              <a:t>el </a:t>
            </a:r>
            <a:r>
              <a:rPr lang="es-CO" dirty="0"/>
              <a:t>seguimiento </a:t>
            </a:r>
            <a:r>
              <a:rPr lang="es-CO" dirty="0" smtClean="0"/>
              <a:t>ejercido </a:t>
            </a:r>
            <a:r>
              <a:rPr lang="es-CO" dirty="0"/>
              <a:t>por </a:t>
            </a:r>
            <a:r>
              <a:rPr lang="es-CO" dirty="0" smtClean="0"/>
              <a:t>la oficina de Atención al Usuario y Control Interno del Instituto Tecnológico del Putumayo </a:t>
            </a:r>
          </a:p>
          <a:p>
            <a:pPr algn="just"/>
            <a:r>
              <a:rPr lang="es-CO" dirty="0" smtClean="0"/>
              <a:t>durante </a:t>
            </a:r>
            <a:r>
              <a:rPr lang="es-CO" dirty="0"/>
              <a:t>el primer </a:t>
            </a:r>
            <a:r>
              <a:rPr lang="es-CO" dirty="0" smtClean="0"/>
              <a:t>trimestre </a:t>
            </a:r>
            <a:r>
              <a:rPr lang="es-CO" dirty="0"/>
              <a:t>de </a:t>
            </a:r>
            <a:r>
              <a:rPr lang="es-CO" dirty="0" smtClean="0"/>
              <a:t>2022 </a:t>
            </a:r>
            <a:r>
              <a:rPr lang="es-CO" dirty="0"/>
              <a:t>en materia de cumplimento a las PQRS.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Instituto Tecnológico del Putumayo, </a:t>
            </a:r>
            <a:r>
              <a:rPr lang="es-CO" dirty="0"/>
              <a:t>a través </a:t>
            </a:r>
            <a:r>
              <a:rPr lang="es-CO" dirty="0" smtClean="0"/>
              <a:t>de la oficina de Atención al Usuario, </a:t>
            </a:r>
            <a:r>
              <a:rPr lang="es-CO" dirty="0"/>
              <a:t>presenta el informe consolidado </a:t>
            </a:r>
            <a:endParaRPr lang="es-CO" dirty="0" smtClean="0"/>
          </a:p>
          <a:p>
            <a:pPr algn="just"/>
            <a:r>
              <a:rPr lang="es-CO" dirty="0" smtClean="0"/>
              <a:t>de </a:t>
            </a:r>
            <a:r>
              <a:rPr lang="es-CO" dirty="0"/>
              <a:t>las peticiones, quejas, reclamos </a:t>
            </a:r>
            <a:r>
              <a:rPr lang="es-CO" dirty="0" smtClean="0"/>
              <a:t>y sugerencias </a:t>
            </a:r>
            <a:r>
              <a:rPr lang="es-CO" dirty="0"/>
              <a:t>PQRS, recibidas y atendidas por la Entidad a través de los diferentes </a:t>
            </a:r>
            <a:endParaRPr lang="es-CO" dirty="0" smtClean="0"/>
          </a:p>
          <a:p>
            <a:pPr algn="just"/>
            <a:r>
              <a:rPr lang="es-CO" dirty="0" smtClean="0"/>
              <a:t>canales </a:t>
            </a:r>
            <a:r>
              <a:rPr lang="es-CO" dirty="0"/>
              <a:t>de </a:t>
            </a:r>
            <a:r>
              <a:rPr lang="es-CO" dirty="0" smtClean="0"/>
              <a:t>atención</a:t>
            </a:r>
            <a:r>
              <a:rPr lang="es-CO" dirty="0"/>
              <a:t>, durante el periodo comprendido entre el </a:t>
            </a:r>
            <a:r>
              <a:rPr lang="es-CO" dirty="0" smtClean="0"/>
              <a:t>3 </a:t>
            </a:r>
            <a:r>
              <a:rPr lang="es-CO" dirty="0"/>
              <a:t>de </a:t>
            </a:r>
            <a:r>
              <a:rPr lang="es-CO" dirty="0" smtClean="0"/>
              <a:t>octubre y </a:t>
            </a:r>
            <a:r>
              <a:rPr lang="es-CO" dirty="0"/>
              <a:t>el </a:t>
            </a:r>
            <a:r>
              <a:rPr lang="es-CO" dirty="0" smtClean="0"/>
              <a:t>30 </a:t>
            </a:r>
            <a:r>
              <a:rPr lang="es-CO" dirty="0"/>
              <a:t>de </a:t>
            </a:r>
            <a:r>
              <a:rPr lang="es-CO" dirty="0" smtClean="0"/>
              <a:t>diciembre </a:t>
            </a:r>
            <a:r>
              <a:rPr lang="es-CO" dirty="0"/>
              <a:t>de </a:t>
            </a:r>
            <a:r>
              <a:rPr lang="es-CO" dirty="0" smtClean="0"/>
              <a:t>2022.  </a:t>
            </a:r>
            <a:endParaRPr lang="es-CO" dirty="0"/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/>
              <a:t>Esto con el fin de establecer la oportunidad de la respuesta, buscando cumplir con los </a:t>
            </a:r>
            <a:r>
              <a:rPr lang="es-CO" dirty="0" smtClean="0"/>
              <a:t>términos </a:t>
            </a:r>
            <a:r>
              <a:rPr lang="es-CO" dirty="0"/>
              <a:t>de ley y generando </a:t>
            </a:r>
            <a:endParaRPr lang="es-CO" dirty="0" smtClean="0"/>
          </a:p>
          <a:p>
            <a:pPr algn="just"/>
            <a:r>
              <a:rPr lang="es-CO" dirty="0" smtClean="0"/>
              <a:t>recomendaciones </a:t>
            </a:r>
            <a:r>
              <a:rPr lang="es-CO" dirty="0"/>
              <a:t>para fortalecer el proceso interno.  </a:t>
            </a:r>
          </a:p>
          <a:p>
            <a:pPr algn="just"/>
            <a:r>
              <a:rPr lang="es-CO" dirty="0"/>
              <a:t> </a:t>
            </a:r>
          </a:p>
          <a:p>
            <a:pPr algn="just"/>
            <a:r>
              <a:rPr lang="es-CO" dirty="0" smtClean="0"/>
              <a:t>El </a:t>
            </a:r>
            <a:r>
              <a:rPr lang="es-CO" dirty="0"/>
              <a:t>sistema de PQRSD  del El Instituto Tecnológico del Putumayo, es una herramienta que permite a la comunidad </a:t>
            </a:r>
          </a:p>
          <a:p>
            <a:pPr algn="just"/>
            <a:r>
              <a:rPr lang="es-CO" dirty="0"/>
              <a:t>en general garantizarles su  derecho fundamental de petición, a través de cualquiera de los canales habilitados </a:t>
            </a:r>
          </a:p>
          <a:p>
            <a:pPr algn="just"/>
            <a:r>
              <a:rPr lang="es-CO" dirty="0"/>
              <a:t>adicional a ello, contribuir en la prestación de un mejor servicio en el cual se consoliden los mecanismos de </a:t>
            </a:r>
          </a:p>
          <a:p>
            <a:pPr algn="just"/>
            <a:r>
              <a:rPr lang="es-CO" dirty="0"/>
              <a:t>participación y se fortalezcan los procesos administrativos orientados a atender los requerimientos internos y </a:t>
            </a:r>
          </a:p>
          <a:p>
            <a:pPr algn="just"/>
            <a:r>
              <a:rPr lang="es-CO" dirty="0"/>
              <a:t>externos de peticiones, quejas, reclamos, sugerencias y denuncias. públicas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La </a:t>
            </a:r>
            <a:r>
              <a:rPr lang="es-CO" dirty="0"/>
              <a:t>mejora en </a:t>
            </a:r>
            <a:r>
              <a:rPr lang="es-CO" dirty="0" smtClean="0"/>
              <a:t>la atención </a:t>
            </a:r>
            <a:r>
              <a:rPr lang="es-CO" dirty="0"/>
              <a:t>al ciudadano y la reducción en los tiempos de respuesta, son la motivación de </a:t>
            </a:r>
            <a:r>
              <a:rPr lang="es-CO" dirty="0" smtClean="0"/>
              <a:t>la Institución  </a:t>
            </a:r>
            <a:endParaRPr lang="es-CO" dirty="0"/>
          </a:p>
          <a:p>
            <a:pPr algn="just"/>
            <a:r>
              <a:rPr lang="es-CO" dirty="0" smtClean="0"/>
              <a:t>para </a:t>
            </a:r>
            <a:r>
              <a:rPr lang="es-CO" dirty="0"/>
              <a:t>conseguir las metas trazadas y superar los retos en el seguimiento de las PQRS. </a:t>
            </a:r>
          </a:p>
          <a:p>
            <a:pPr algn="just"/>
            <a:endParaRPr lang="es-CO" dirty="0" smtClean="0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CC16497B-B8A4-4BE6-AA2B-35896462B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093" y="582706"/>
            <a:ext cx="1300813" cy="4840941"/>
          </a:xfrm>
          <a:custGeom>
            <a:avLst/>
            <a:gdLst>
              <a:gd name="T0" fmla="*/ 779 w 1015"/>
              <a:gd name="T1" fmla="*/ 1525 h 3050"/>
              <a:gd name="T2" fmla="*/ 0 w 1015"/>
              <a:gd name="T3" fmla="*/ 3049 h 3050"/>
              <a:gd name="T4" fmla="*/ 235 w 1015"/>
              <a:gd name="T5" fmla="*/ 3049 h 3050"/>
              <a:gd name="T6" fmla="*/ 1014 w 1015"/>
              <a:gd name="T7" fmla="*/ 1525 h 3050"/>
              <a:gd name="T8" fmla="*/ 235 w 1015"/>
              <a:gd name="T9" fmla="*/ 0 h 3050"/>
              <a:gd name="T10" fmla="*/ 0 w 1015"/>
              <a:gd name="T11" fmla="*/ 0 h 3050"/>
              <a:gd name="T12" fmla="*/ 779 w 1015"/>
              <a:gd name="T13" fmla="*/ 1525 h 3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5" h="3050">
                <a:moveTo>
                  <a:pt x="779" y="1525"/>
                </a:moveTo>
                <a:lnTo>
                  <a:pt x="0" y="3049"/>
                </a:lnTo>
                <a:lnTo>
                  <a:pt x="235" y="3049"/>
                </a:lnTo>
                <a:lnTo>
                  <a:pt x="1014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8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2924538" y="3067119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B5A2E50C-38B2-4E39-B969-A9AC3BC4E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842" y="2407112"/>
            <a:ext cx="878256" cy="1168841"/>
          </a:xfrm>
          <a:custGeom>
            <a:avLst/>
            <a:gdLst>
              <a:gd name="T0" fmla="*/ 1785 w 1786"/>
              <a:gd name="T1" fmla="*/ 2218 h 2379"/>
              <a:gd name="T2" fmla="*/ 1785 w 1786"/>
              <a:gd name="T3" fmla="*/ 2218 h 2379"/>
              <a:gd name="T4" fmla="*/ 1189 w 1786"/>
              <a:gd name="T5" fmla="*/ 2378 h 2379"/>
              <a:gd name="T6" fmla="*/ 1189 w 1786"/>
              <a:gd name="T7" fmla="*/ 2378 h 2379"/>
              <a:gd name="T8" fmla="*/ 0 w 1786"/>
              <a:gd name="T9" fmla="*/ 1189 h 2379"/>
              <a:gd name="T10" fmla="*/ 0 w 1786"/>
              <a:gd name="T11" fmla="*/ 1189 h 2379"/>
              <a:gd name="T12" fmla="*/ 1189 w 1786"/>
              <a:gd name="T13" fmla="*/ 0 h 2379"/>
              <a:gd name="T14" fmla="*/ 1189 w 1786"/>
              <a:gd name="T15" fmla="*/ 0 h 2379"/>
              <a:gd name="T16" fmla="*/ 1785 w 1786"/>
              <a:gd name="T17" fmla="*/ 160 h 2379"/>
              <a:gd name="T18" fmla="*/ 1785 w 1786"/>
              <a:gd name="T19" fmla="*/ 2218 h 2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6" h="2379">
                <a:moveTo>
                  <a:pt x="1785" y="2218"/>
                </a:moveTo>
                <a:lnTo>
                  <a:pt x="1785" y="2218"/>
                </a:lnTo>
                <a:cubicBezTo>
                  <a:pt x="1612" y="2316"/>
                  <a:pt x="1403" y="2378"/>
                  <a:pt x="1189" y="2378"/>
                </a:cubicBezTo>
                <a:lnTo>
                  <a:pt x="1189" y="2378"/>
                </a:lnTo>
                <a:cubicBezTo>
                  <a:pt x="532" y="2378"/>
                  <a:pt x="0" y="1846"/>
                  <a:pt x="0" y="1189"/>
                </a:cubicBezTo>
                <a:lnTo>
                  <a:pt x="0" y="1189"/>
                </a:lnTo>
                <a:cubicBezTo>
                  <a:pt x="0" y="532"/>
                  <a:pt x="532" y="0"/>
                  <a:pt x="1189" y="0"/>
                </a:cubicBezTo>
                <a:lnTo>
                  <a:pt x="1189" y="0"/>
                </a:lnTo>
                <a:cubicBezTo>
                  <a:pt x="1406" y="0"/>
                  <a:pt x="1610" y="59"/>
                  <a:pt x="1785" y="160"/>
                </a:cubicBezTo>
                <a:lnTo>
                  <a:pt x="1785" y="2218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10741379" y="2529739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A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032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9">
            <a:extLst>
              <a:ext uri="{FF2B5EF4-FFF2-40B4-BE49-F238E27FC236}">
                <a16:creationId xmlns:a16="http://schemas.microsoft.com/office/drawing/2014/main" id="{A03E2A1C-4743-478B-A867-725AA05FA7CE}"/>
              </a:ext>
            </a:extLst>
          </p:cNvPr>
          <p:cNvSpPr txBox="1"/>
          <p:nvPr/>
        </p:nvSpPr>
        <p:spPr>
          <a:xfrm>
            <a:off x="1238865" y="253998"/>
            <a:ext cx="9357417" cy="1261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CANALES PARA LA ATENCIÓN Y RECEPCIÓN DE PQRSD </a:t>
            </a:r>
            <a:endParaRPr lang="es-CO" sz="2000" b="1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lang="es-CO" dirty="0" smtClean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canales de atención establecidos por el Instituto Tecnológico del Putumayo, a través de los cuales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entidades públicas, organismos de control, servidores públicos y ciudadanos en general, pueden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presentar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peticiones, quejas, reclamos, sugerencias y denuncias sobre temas de competencia del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Instituto Tecnológico </a:t>
            </a:r>
            <a:r>
              <a:rPr lang="es-CO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del Putumayo, son los </a:t>
            </a:r>
            <a:r>
              <a:rPr lang="es-CO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siguientes:</a:t>
            </a:r>
            <a:endParaRPr lang="es-CO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32720"/>
              </p:ext>
            </p:extLst>
          </p:nvPr>
        </p:nvGraphicFramePr>
        <p:xfrm>
          <a:off x="1841568" y="1515882"/>
          <a:ext cx="8485772" cy="4447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501">
                  <a:extLst>
                    <a:ext uri="{9D8B030D-6E8A-4147-A177-3AD203B41FA5}">
                      <a16:colId xmlns:a16="http://schemas.microsoft.com/office/drawing/2014/main" val="912260208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419611022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3559913768"/>
                    </a:ext>
                  </a:extLst>
                </a:gridCol>
                <a:gridCol w="915017">
                  <a:extLst>
                    <a:ext uri="{9D8B030D-6E8A-4147-A177-3AD203B41FA5}">
                      <a16:colId xmlns:a16="http://schemas.microsoft.com/office/drawing/2014/main" val="4139043123"/>
                    </a:ext>
                  </a:extLst>
                </a:gridCol>
                <a:gridCol w="2014418">
                  <a:extLst>
                    <a:ext uri="{9D8B030D-6E8A-4147-A177-3AD203B41FA5}">
                      <a16:colId xmlns:a16="http://schemas.microsoft.com/office/drawing/2014/main" val="2145681631"/>
                    </a:ext>
                  </a:extLst>
                </a:gridCol>
              </a:tblGrid>
              <a:tr h="1584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Canal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Mecanismo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Ubicación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Horario de atención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Descripción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944751290"/>
                  </a:ext>
                </a:extLst>
              </a:tr>
              <a:tr h="88095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Presencial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Atención Personal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Sede principal Barrio Luis Carlos Galán, en el municipio de Mocoa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Subsede </a:t>
                      </a:r>
                      <a:r>
                        <a:rPr lang="es-CO" sz="600" dirty="0" err="1">
                          <a:effectLst/>
                        </a:rPr>
                        <a:t>Sibundoy</a:t>
                      </a:r>
                      <a:r>
                        <a:rPr lang="es-CO" sz="600" dirty="0">
                          <a:effectLst/>
                        </a:rPr>
                        <a:t> en la escuela Nazaret municipio Colón Putumayo.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Valle </a:t>
                      </a:r>
                      <a:r>
                        <a:rPr lang="es-CO" sz="600" dirty="0" err="1">
                          <a:effectLst/>
                        </a:rPr>
                        <a:t>Guamuez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Institución Educativa San Francisco de Asís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6:00 p.m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Brinda atención presencial de manera personalizada facilitando el acceso a la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información de los servicios que ofrece la institución se contacta con los profesionales de acuerdo a su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consulta, solicitud, queja y/o reclamo.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69465964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Radicación por correspondencia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recibe, radica y direcciona la petición, queja, reclamo, sugerencias y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denuncias que ingresan al Instituto Tecnológico del Putumayo.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833514922"/>
                  </a:ext>
                </a:extLst>
              </a:tr>
              <a:tr h="440477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Telefónico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Línea atención al usuario sede Mocoa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31305207 – 3103310083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B/Luis Carlos  Galán Paraje Aire Libre 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De lunes a viernes de 8:30 a.m. a 5:30 p.m. (atención durante los días hábiles)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 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Todos los ciudadanos, sin necesidad de trasladarse al punto de atención o interponer un derecho de petición, pueden acceder a la misma información y orientación sobre trámites y servicios que son competencia del Instituto Tecnológico del Putumayo, a través de nuestro canal telefónico dispuesto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2156365927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subsede Sibundoy -3118483628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  (Escuela Nazaret- Colon)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71514"/>
                  </a:ext>
                </a:extLst>
              </a:tr>
              <a:tr h="4404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Puerto Asís -3222209148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 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(I.E. San Francisco de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Asís)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255115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Línea atención al usuario Extensión valle del Guamuez - 3103284620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(I.E. Valle del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Guamuez)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754476"/>
                  </a:ext>
                </a:extLst>
              </a:tr>
              <a:tr h="59822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Virtual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institucional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r>
                        <a:rPr lang="es-CO" sz="600"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 u="sng">
                          <a:effectLst/>
                          <a:hlinkClick r:id="rId3"/>
                        </a:rPr>
                        <a:t>atencionalciudadano@itp.edu.co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El Canal Virtual se encuentra activo las 24 Horas, no obstante, su consulta y/o petición,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gestiona dentro de días hábiles.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Puede enviar al email: atencionalciudadano@itp.edu.co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sus peticiones, quejas, reclamos, sugerencias y/o denuncias, las cuales se ingresan al sistema para los consecutivos, en aras de dar trazabilidad a su trámite.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400240572"/>
                  </a:ext>
                </a:extLst>
              </a:tr>
              <a:tr h="3303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Correo electrónico notificaciones judiciales 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2"/>
                        </a:rPr>
                        <a:t>www.itp.edu.co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u="sng">
                          <a:effectLst/>
                          <a:hlinkClick r:id="rId4"/>
                        </a:rPr>
                        <a:t>notificacionesjudiciales@itp.edu.co</a:t>
                      </a:r>
                      <a:endParaRPr lang="es-CO" sz="6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 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Se atienden las notificaciones de tribunales y juzgados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182935644"/>
                  </a:ext>
                </a:extLst>
              </a:tr>
              <a:tr h="4976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Escrito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600">
                          <a:effectLst/>
                        </a:rPr>
                        <a:t>Radicación por escrito a través de la ventanilla de radicación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Barrio Luis Carlos Galán Paraje Aire Libre 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>
                          <a:effectLst/>
                        </a:rPr>
                        <a:t>Días hábiles de lunes a viernes de 8:00 a.m a 6:00 p.m.</a:t>
                      </a:r>
                      <a:endParaRPr lang="es-CO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600" dirty="0">
                          <a:effectLst/>
                        </a:rPr>
                        <a:t>Todos los ciudadanos sin necesidad de intermediarios pueden presentar sus peticiones, quejas, reclamos y denuncias por escrito a través de la ventanilla de radicación en los días hábiles de lunes a viernes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83" marR="39783" marT="0" marB="0"/>
                </a:tc>
                <a:extLst>
                  <a:ext uri="{0D108BD9-81ED-4DB2-BD59-A6C34878D82A}">
                    <a16:rowId xmlns:a16="http://schemas.microsoft.com/office/drawing/2014/main" val="3709631613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042" y="4528038"/>
            <a:ext cx="1714957" cy="15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38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175847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D05919DA-DB46-4896-B674-224146B3B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1008" y="254976"/>
            <a:ext cx="1105840" cy="2630163"/>
          </a:xfrm>
          <a:custGeom>
            <a:avLst/>
            <a:gdLst>
              <a:gd name="T0" fmla="*/ 779 w 1014"/>
              <a:gd name="T1" fmla="*/ 1526 h 3052"/>
              <a:gd name="T2" fmla="*/ 0 w 1014"/>
              <a:gd name="T3" fmla="*/ 3051 h 3052"/>
              <a:gd name="T4" fmla="*/ 235 w 1014"/>
              <a:gd name="T5" fmla="*/ 3051 h 3052"/>
              <a:gd name="T6" fmla="*/ 1013 w 1014"/>
              <a:gd name="T7" fmla="*/ 1526 h 3052"/>
              <a:gd name="T8" fmla="*/ 235 w 1014"/>
              <a:gd name="T9" fmla="*/ 0 h 3052"/>
              <a:gd name="T10" fmla="*/ 0 w 1014"/>
              <a:gd name="T11" fmla="*/ 0 h 3052"/>
              <a:gd name="T12" fmla="*/ 779 w 1014"/>
              <a:gd name="T13" fmla="*/ 1526 h 3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2">
                <a:moveTo>
                  <a:pt x="779" y="1526"/>
                </a:moveTo>
                <a:lnTo>
                  <a:pt x="0" y="3051"/>
                </a:lnTo>
                <a:lnTo>
                  <a:pt x="235" y="3051"/>
                </a:lnTo>
                <a:lnTo>
                  <a:pt x="1013" y="1526"/>
                </a:lnTo>
                <a:lnTo>
                  <a:pt x="235" y="0"/>
                </a:lnTo>
                <a:lnTo>
                  <a:pt x="0" y="0"/>
                </a:lnTo>
                <a:lnTo>
                  <a:pt x="779" y="1526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4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:a16="http://schemas.microsoft.com/office/drawing/2014/main" id="{7A8711F0-8A6E-4BC0-8176-CD0B87FE87C8}"/>
              </a:ext>
            </a:extLst>
          </p:cNvPr>
          <p:cNvSpPr txBox="1"/>
          <p:nvPr/>
        </p:nvSpPr>
        <p:spPr>
          <a:xfrm>
            <a:off x="6127284" y="2252943"/>
            <a:ext cx="18473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67518" y="718523"/>
            <a:ext cx="55496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B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0" y="3178211"/>
            <a:ext cx="10208132" cy="2739011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ACA7DAB3-9321-46FB-8863-014B47301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308" y="3269469"/>
            <a:ext cx="1009956" cy="2498285"/>
          </a:xfrm>
          <a:custGeom>
            <a:avLst/>
            <a:gdLst>
              <a:gd name="T0" fmla="*/ 779 w 1014"/>
              <a:gd name="T1" fmla="*/ 1525 h 3051"/>
              <a:gd name="T2" fmla="*/ 0 w 1014"/>
              <a:gd name="T3" fmla="*/ 3050 h 3051"/>
              <a:gd name="T4" fmla="*/ 235 w 1014"/>
              <a:gd name="T5" fmla="*/ 3050 h 3051"/>
              <a:gd name="T6" fmla="*/ 1013 w 1014"/>
              <a:gd name="T7" fmla="*/ 1525 h 3051"/>
              <a:gd name="T8" fmla="*/ 235 w 1014"/>
              <a:gd name="T9" fmla="*/ 0 h 3051"/>
              <a:gd name="T10" fmla="*/ 0 w 1014"/>
              <a:gd name="T11" fmla="*/ 0 h 3051"/>
              <a:gd name="T12" fmla="*/ 779 w 1014"/>
              <a:gd name="T13" fmla="*/ 1525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4" h="3051">
                <a:moveTo>
                  <a:pt x="779" y="1525"/>
                </a:moveTo>
                <a:lnTo>
                  <a:pt x="0" y="3050"/>
                </a:lnTo>
                <a:lnTo>
                  <a:pt x="235" y="3050"/>
                </a:lnTo>
                <a:lnTo>
                  <a:pt x="1013" y="1525"/>
                </a:lnTo>
                <a:lnTo>
                  <a:pt x="235" y="0"/>
                </a:lnTo>
                <a:lnTo>
                  <a:pt x="0" y="0"/>
                </a:lnTo>
                <a:lnTo>
                  <a:pt x="779" y="1525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8" y="3372527"/>
            <a:ext cx="1648628" cy="1696754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24" y="3547344"/>
            <a:ext cx="1308035" cy="1311893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4794AFEB-6C89-4E53-96F9-B5669614CA6B}"/>
              </a:ext>
            </a:extLst>
          </p:cNvPr>
          <p:cNvSpPr txBox="1"/>
          <p:nvPr/>
        </p:nvSpPr>
        <p:spPr>
          <a:xfrm>
            <a:off x="332226" y="3819667"/>
            <a:ext cx="912975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C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750704" y="333802"/>
            <a:ext cx="8076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Durante el periodo comprendido entre el </a:t>
            </a:r>
            <a:r>
              <a:rPr lang="es-CO" dirty="0" smtClean="0"/>
              <a:t>3° </a:t>
            </a:r>
            <a:r>
              <a:rPr lang="es-CO" dirty="0"/>
              <a:t>de </a:t>
            </a:r>
            <a:r>
              <a:rPr lang="es-CO" dirty="0" smtClean="0"/>
              <a:t>octubre </a:t>
            </a:r>
            <a:r>
              <a:rPr lang="es-CO" dirty="0"/>
              <a:t>y 30° de </a:t>
            </a:r>
            <a:r>
              <a:rPr lang="es-CO" dirty="0" smtClean="0"/>
              <a:t>diciembre </a:t>
            </a:r>
            <a:r>
              <a:rPr lang="es-CO" dirty="0"/>
              <a:t>de 2022 fueron </a:t>
            </a:r>
            <a:r>
              <a:rPr lang="es-CO" dirty="0" smtClean="0"/>
              <a:t>recibidas </a:t>
            </a:r>
            <a:r>
              <a:rPr lang="es-CO" dirty="0"/>
              <a:t>por los canales de atención Institucionales un total de 2447 PQRS, distribuidas </a:t>
            </a:r>
            <a:r>
              <a:rPr lang="es-CO" dirty="0" smtClean="0"/>
              <a:t>así</a:t>
            </a:r>
            <a:r>
              <a:rPr lang="es-CO" dirty="0"/>
              <a:t>: </a:t>
            </a:r>
            <a:r>
              <a:rPr lang="es-CO" dirty="0" smtClean="0"/>
              <a:t>octubre 553, noviembre 498 </a:t>
            </a:r>
            <a:r>
              <a:rPr lang="es-CO" dirty="0"/>
              <a:t>y </a:t>
            </a:r>
            <a:r>
              <a:rPr lang="es-CO" dirty="0" smtClean="0"/>
              <a:t>diciembre 331. </a:t>
            </a:r>
            <a:r>
              <a:rPr lang="es-CO" dirty="0"/>
              <a:t>El contenido de esta información fue </a:t>
            </a:r>
            <a:r>
              <a:rPr lang="es-CO" dirty="0" smtClean="0"/>
              <a:t>evaluado </a:t>
            </a:r>
            <a:r>
              <a:rPr lang="es-CO" dirty="0"/>
              <a:t>con corte a 30 de </a:t>
            </a:r>
            <a:r>
              <a:rPr lang="es-CO" dirty="0" smtClean="0"/>
              <a:t>diciembre </a:t>
            </a:r>
            <a:r>
              <a:rPr lang="es-CO" dirty="0"/>
              <a:t>de 2022.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07" y="1471903"/>
            <a:ext cx="8168420" cy="1187209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5353359"/>
              </p:ext>
            </p:extLst>
          </p:nvPr>
        </p:nvGraphicFramePr>
        <p:xfrm>
          <a:off x="1545451" y="3108911"/>
          <a:ext cx="4866873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380427"/>
              </p:ext>
            </p:extLst>
          </p:nvPr>
        </p:nvGraphicFramePr>
        <p:xfrm>
          <a:off x="5989356" y="31151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26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FF5A817-8DFC-4288-B5DE-A4E55BC9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053" y="92535"/>
            <a:ext cx="10208132" cy="2821636"/>
          </a:xfrm>
          <a:custGeom>
            <a:avLst/>
            <a:gdLst>
              <a:gd name="T0" fmla="*/ 8737 w 9561"/>
              <a:gd name="T1" fmla="*/ 0 h 3222"/>
              <a:gd name="T2" fmla="*/ 9560 w 9561"/>
              <a:gd name="T3" fmla="*/ 1611 h 3222"/>
              <a:gd name="T4" fmla="*/ 8737 w 9561"/>
              <a:gd name="T5" fmla="*/ 3221 h 3222"/>
              <a:gd name="T6" fmla="*/ 0 w 9561"/>
              <a:gd name="T7" fmla="*/ 3221 h 3222"/>
              <a:gd name="T8" fmla="*/ 0 w 9561"/>
              <a:gd name="T9" fmla="*/ 0 h 3222"/>
              <a:gd name="T10" fmla="*/ 8737 w 9561"/>
              <a:gd name="T11" fmla="*/ 0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2">
                <a:moveTo>
                  <a:pt x="8737" y="0"/>
                </a:moveTo>
                <a:lnTo>
                  <a:pt x="9560" y="1611"/>
                </a:lnTo>
                <a:lnTo>
                  <a:pt x="8737" y="3221"/>
                </a:lnTo>
                <a:lnTo>
                  <a:pt x="0" y="3221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26" y="408369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04" y="507640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445878" y="718523"/>
            <a:ext cx="598241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38130" y="2914171"/>
            <a:ext cx="410421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Haciendo referencia a la tipificación el mayor número de solicitudes PQRS recibidas, se </a:t>
            </a:r>
            <a:r>
              <a:rPr lang="es-CO" dirty="0" smtClean="0"/>
              <a:t>relacionaron </a:t>
            </a:r>
            <a:r>
              <a:rPr lang="es-CO" dirty="0"/>
              <a:t>con peticiones de interés particular referentes a </a:t>
            </a:r>
            <a:r>
              <a:rPr lang="es-CO" dirty="0" smtClean="0"/>
              <a:t>las solicitudes </a:t>
            </a:r>
            <a:r>
              <a:rPr lang="es-CO" dirty="0"/>
              <a:t>de cursos intensivos de las Sede central ITP Mocoa, Subsede </a:t>
            </a:r>
            <a:r>
              <a:rPr lang="es-CO" dirty="0" err="1"/>
              <a:t>Sibundoy</a:t>
            </a:r>
            <a:r>
              <a:rPr lang="es-CO" dirty="0"/>
              <a:t> Ampliación Colón y Ampliaciones ITP Puerto </a:t>
            </a:r>
            <a:r>
              <a:rPr lang="es-CO" dirty="0" smtClean="0"/>
              <a:t>Asís, </a:t>
            </a:r>
            <a:r>
              <a:rPr lang="es-CO" dirty="0"/>
              <a:t>Valle del </a:t>
            </a:r>
            <a:r>
              <a:rPr lang="es-CO" dirty="0" err="1"/>
              <a:t>Guamuez</a:t>
            </a:r>
            <a:r>
              <a:rPr lang="es-CO" dirty="0"/>
              <a:t>, liquidación y asignación de docentes., Transferencias Internas y Solicitudes de Reingreso con un porcentaje del </a:t>
            </a:r>
            <a:r>
              <a:rPr lang="es-CO" dirty="0" smtClean="0"/>
              <a:t>67%, seguida </a:t>
            </a:r>
            <a:r>
              <a:rPr lang="es-CO" dirty="0"/>
              <a:t>de las </a:t>
            </a:r>
            <a:r>
              <a:rPr lang="es-CO" dirty="0" smtClean="0"/>
              <a:t>peticiones de información tendientes a las fechas de grados </a:t>
            </a:r>
            <a:r>
              <a:rPr lang="es-CO" dirty="0"/>
              <a:t>colectivos Mocoa, </a:t>
            </a:r>
            <a:r>
              <a:rPr lang="es-CO" dirty="0" err="1"/>
              <a:t>Sibundoy</a:t>
            </a:r>
            <a:r>
              <a:rPr lang="es-CO" dirty="0"/>
              <a:t> y </a:t>
            </a:r>
            <a:r>
              <a:rPr lang="es-CO" dirty="0" smtClean="0"/>
              <a:t>Ampliaciones, </a:t>
            </a:r>
            <a:r>
              <a:rPr lang="es-CO" dirty="0"/>
              <a:t>fecha del listado de estudiantes a </a:t>
            </a:r>
            <a:r>
              <a:rPr lang="es-CO" dirty="0" smtClean="0"/>
              <a:t>graduarse </a:t>
            </a:r>
            <a:r>
              <a:rPr lang="es-CO" dirty="0"/>
              <a:t>y Solicitudes de Curso </a:t>
            </a:r>
            <a:r>
              <a:rPr lang="es-CO" dirty="0" smtClean="0"/>
              <a:t>Intensivo,  invitaciones y </a:t>
            </a:r>
            <a:r>
              <a:rPr lang="es-CO" dirty="0"/>
              <a:t>consultas </a:t>
            </a:r>
            <a:r>
              <a:rPr lang="es-CO" dirty="0" smtClean="0"/>
              <a:t>corresponder al 11%. </a:t>
            </a:r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011" y="1693652"/>
            <a:ext cx="1407201" cy="12920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452" y="207041"/>
            <a:ext cx="1103472" cy="26276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5408"/>
              </p:ext>
            </p:extLst>
          </p:nvPr>
        </p:nvGraphicFramePr>
        <p:xfrm>
          <a:off x="4732427" y="3024826"/>
          <a:ext cx="6752491" cy="2901189"/>
        </p:xfrm>
        <a:graphic>
          <a:graphicData uri="http://schemas.openxmlformats.org/drawingml/2006/table">
            <a:tbl>
              <a:tblPr/>
              <a:tblGrid>
                <a:gridCol w="1204266">
                  <a:extLst>
                    <a:ext uri="{9D8B030D-6E8A-4147-A177-3AD203B41FA5}">
                      <a16:colId xmlns:a16="http://schemas.microsoft.com/office/drawing/2014/main" val="944951411"/>
                    </a:ext>
                  </a:extLst>
                </a:gridCol>
                <a:gridCol w="1204266">
                  <a:extLst>
                    <a:ext uri="{9D8B030D-6E8A-4147-A177-3AD203B41FA5}">
                      <a16:colId xmlns:a16="http://schemas.microsoft.com/office/drawing/2014/main" val="945477022"/>
                    </a:ext>
                  </a:extLst>
                </a:gridCol>
                <a:gridCol w="1204266">
                  <a:extLst>
                    <a:ext uri="{9D8B030D-6E8A-4147-A177-3AD203B41FA5}">
                      <a16:colId xmlns:a16="http://schemas.microsoft.com/office/drawing/2014/main" val="4271619133"/>
                    </a:ext>
                  </a:extLst>
                </a:gridCol>
                <a:gridCol w="1204266">
                  <a:extLst>
                    <a:ext uri="{9D8B030D-6E8A-4147-A177-3AD203B41FA5}">
                      <a16:colId xmlns:a16="http://schemas.microsoft.com/office/drawing/2014/main" val="2435848708"/>
                    </a:ext>
                  </a:extLst>
                </a:gridCol>
                <a:gridCol w="952353">
                  <a:extLst>
                    <a:ext uri="{9D8B030D-6E8A-4147-A177-3AD203B41FA5}">
                      <a16:colId xmlns:a16="http://schemas.microsoft.com/office/drawing/2014/main" val="423415486"/>
                    </a:ext>
                  </a:extLst>
                </a:gridCol>
                <a:gridCol w="983074">
                  <a:extLst>
                    <a:ext uri="{9D8B030D-6E8A-4147-A177-3AD203B41FA5}">
                      <a16:colId xmlns:a16="http://schemas.microsoft.com/office/drawing/2014/main" val="1843381844"/>
                    </a:ext>
                  </a:extLst>
                </a:gridCol>
              </a:tblGrid>
              <a:tr h="351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PQRS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02064"/>
                  </a:ext>
                </a:extLst>
              </a:tr>
              <a:tr h="496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DE INFORMACION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42515"/>
                  </a:ext>
                </a:extLst>
              </a:tr>
              <a:tr h="496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PETICIONES DE INTERES PARTICULAR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81217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QUEJAS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34462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RECLAMOS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921528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SUGERENCIAS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844440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DENUNCIAS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19302"/>
                  </a:ext>
                </a:extLst>
              </a:tr>
              <a:tr h="2555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1714"/>
                  </a:ext>
                </a:extLst>
              </a:tr>
              <a:tr h="2795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9131"/>
                  </a:ext>
                </a:extLst>
              </a:tr>
            </a:tbl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604868"/>
              </p:ext>
            </p:extLst>
          </p:nvPr>
        </p:nvGraphicFramePr>
        <p:xfrm>
          <a:off x="2052186" y="203190"/>
          <a:ext cx="6734176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28177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F8D4B28-B349-4FE6-9944-1158E9E01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489" y="185214"/>
            <a:ext cx="10517603" cy="2129664"/>
          </a:xfrm>
          <a:custGeom>
            <a:avLst/>
            <a:gdLst>
              <a:gd name="T0" fmla="*/ 8737 w 9561"/>
              <a:gd name="T1" fmla="*/ 0 h 3221"/>
              <a:gd name="T2" fmla="*/ 9560 w 9561"/>
              <a:gd name="T3" fmla="*/ 1610 h 3221"/>
              <a:gd name="T4" fmla="*/ 8737 w 9561"/>
              <a:gd name="T5" fmla="*/ 3220 h 3221"/>
              <a:gd name="T6" fmla="*/ 0 w 9561"/>
              <a:gd name="T7" fmla="*/ 3220 h 3221"/>
              <a:gd name="T8" fmla="*/ 0 w 9561"/>
              <a:gd name="T9" fmla="*/ 0 h 3221"/>
              <a:gd name="T10" fmla="*/ 8737 w 9561"/>
              <a:gd name="T11" fmla="*/ 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61" h="3221">
                <a:moveTo>
                  <a:pt x="8737" y="0"/>
                </a:moveTo>
                <a:lnTo>
                  <a:pt x="9560" y="1610"/>
                </a:lnTo>
                <a:lnTo>
                  <a:pt x="8737" y="3220"/>
                </a:lnTo>
                <a:lnTo>
                  <a:pt x="0" y="3220"/>
                </a:lnTo>
                <a:lnTo>
                  <a:pt x="0" y="0"/>
                </a:lnTo>
                <a:lnTo>
                  <a:pt x="8737" y="0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/>
              <a:t>	</a:t>
            </a:r>
          </a:p>
          <a:p>
            <a:pPr algn="just"/>
            <a:endParaRPr lang="es-CO" dirty="0" smtClean="0"/>
          </a:p>
          <a:p>
            <a:pPr algn="just"/>
            <a:r>
              <a:rPr lang="es-CO" dirty="0" smtClean="0"/>
              <a:t>	 </a:t>
            </a:r>
          </a:p>
          <a:p>
            <a:pPr algn="just"/>
            <a:endParaRPr lang="es-CO" dirty="0" smtClean="0"/>
          </a:p>
          <a:p>
            <a:pPr algn="just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3">
            <a:extLst>
              <a:ext uri="{FF2B5EF4-FFF2-40B4-BE49-F238E27FC236}">
                <a16:creationId xmlns:a16="http://schemas.microsoft.com/office/drawing/2014/main" id="{33B24E21-14DA-4E1D-9189-738A45265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42" y="339137"/>
            <a:ext cx="1411236" cy="1587058"/>
          </a:xfrm>
          <a:custGeom>
            <a:avLst/>
            <a:gdLst>
              <a:gd name="T0" fmla="*/ 1938 w 3875"/>
              <a:gd name="T1" fmla="*/ 3876 h 3877"/>
              <a:gd name="T2" fmla="*/ 0 w 3875"/>
              <a:gd name="T3" fmla="*/ 1938 h 3877"/>
              <a:gd name="T4" fmla="*/ 1938 w 3875"/>
              <a:gd name="T5" fmla="*/ 0 h 3877"/>
              <a:gd name="T6" fmla="*/ 3874 w 3875"/>
              <a:gd name="T7" fmla="*/ 1938 h 3877"/>
              <a:gd name="T8" fmla="*/ 1938 w 3875"/>
              <a:gd name="T9" fmla="*/ 3876 h 38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7">
                <a:moveTo>
                  <a:pt x="1938" y="3876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633D2021-5E31-4A8D-9E79-616FC4EC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25" y="510568"/>
            <a:ext cx="1143069" cy="1219367"/>
          </a:xfrm>
          <a:custGeom>
            <a:avLst/>
            <a:gdLst>
              <a:gd name="T0" fmla="*/ 1610 w 3220"/>
              <a:gd name="T1" fmla="*/ 3220 h 3221"/>
              <a:gd name="T2" fmla="*/ 0 w 3220"/>
              <a:gd name="T3" fmla="*/ 1610 h 3221"/>
              <a:gd name="T4" fmla="*/ 1610 w 3220"/>
              <a:gd name="T5" fmla="*/ 0 h 3221"/>
              <a:gd name="T6" fmla="*/ 3219 w 3220"/>
              <a:gd name="T7" fmla="*/ 1610 h 3221"/>
              <a:gd name="T8" fmla="*/ 1610 w 3220"/>
              <a:gd name="T9" fmla="*/ 3220 h 3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1">
                <a:moveTo>
                  <a:pt x="1610" y="3220"/>
                </a:moveTo>
                <a:lnTo>
                  <a:pt x="0" y="1610"/>
                </a:lnTo>
                <a:lnTo>
                  <a:pt x="1610" y="0"/>
                </a:lnTo>
                <a:lnTo>
                  <a:pt x="3219" y="1610"/>
                </a:lnTo>
                <a:lnTo>
                  <a:pt x="1610" y="322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6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817169" y="727836"/>
            <a:ext cx="492444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E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932" y="279502"/>
            <a:ext cx="1063868" cy="1941088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069848"/>
              </p:ext>
            </p:extLst>
          </p:nvPr>
        </p:nvGraphicFramePr>
        <p:xfrm>
          <a:off x="943708" y="2486309"/>
          <a:ext cx="10515600" cy="3404331"/>
        </p:xfrm>
        <a:graphic>
          <a:graphicData uri="http://schemas.openxmlformats.org/drawingml/2006/table">
            <a:tbl>
              <a:tblPr/>
              <a:tblGrid>
                <a:gridCol w="205446">
                  <a:extLst>
                    <a:ext uri="{9D8B030D-6E8A-4147-A177-3AD203B41FA5}">
                      <a16:colId xmlns:a16="http://schemas.microsoft.com/office/drawing/2014/main" val="854033622"/>
                    </a:ext>
                  </a:extLst>
                </a:gridCol>
                <a:gridCol w="1773325">
                  <a:extLst>
                    <a:ext uri="{9D8B030D-6E8A-4147-A177-3AD203B41FA5}">
                      <a16:colId xmlns:a16="http://schemas.microsoft.com/office/drawing/2014/main" val="687131391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2491001810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3578809752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2494626743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2625263564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3743835887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259538233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3537438927"/>
                    </a:ext>
                  </a:extLst>
                </a:gridCol>
                <a:gridCol w="632558">
                  <a:extLst>
                    <a:ext uri="{9D8B030D-6E8A-4147-A177-3AD203B41FA5}">
                      <a16:colId xmlns:a16="http://schemas.microsoft.com/office/drawing/2014/main" val="543685091"/>
                    </a:ext>
                  </a:extLst>
                </a:gridCol>
                <a:gridCol w="713655">
                  <a:extLst>
                    <a:ext uri="{9D8B030D-6E8A-4147-A177-3AD203B41FA5}">
                      <a16:colId xmlns:a16="http://schemas.microsoft.com/office/drawing/2014/main" val="1573552510"/>
                    </a:ext>
                  </a:extLst>
                </a:gridCol>
                <a:gridCol w="575790">
                  <a:extLst>
                    <a:ext uri="{9D8B030D-6E8A-4147-A177-3AD203B41FA5}">
                      <a16:colId xmlns:a16="http://schemas.microsoft.com/office/drawing/2014/main" val="4137461281"/>
                    </a:ext>
                  </a:extLst>
                </a:gridCol>
                <a:gridCol w="746094">
                  <a:extLst>
                    <a:ext uri="{9D8B030D-6E8A-4147-A177-3AD203B41FA5}">
                      <a16:colId xmlns:a16="http://schemas.microsoft.com/office/drawing/2014/main" val="1937336195"/>
                    </a:ext>
                  </a:extLst>
                </a:gridCol>
                <a:gridCol w="746094">
                  <a:extLst>
                    <a:ext uri="{9D8B030D-6E8A-4147-A177-3AD203B41FA5}">
                      <a16:colId xmlns:a16="http://schemas.microsoft.com/office/drawing/2014/main" val="3104452998"/>
                    </a:ext>
                  </a:extLst>
                </a:gridCol>
                <a:gridCol w="702842">
                  <a:extLst>
                    <a:ext uri="{9D8B030D-6E8A-4147-A177-3AD203B41FA5}">
                      <a16:colId xmlns:a16="http://schemas.microsoft.com/office/drawing/2014/main" val="2040139803"/>
                    </a:ext>
                  </a:extLst>
                </a:gridCol>
              </a:tblGrid>
              <a:tr h="162111"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OCTUBRE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NOVIEMBRE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DICIEMBRE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06" marR="8106" marT="810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65633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RECIBIDAS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ATENDER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PORCENTAJE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81673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ATENCION AL USUARIO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727632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UNIVERSITARIO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722290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54330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CIECYT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95136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ACADEMICO 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73508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583424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INTERNO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964608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EGRESADOS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60416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FINANCIERA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630699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JURIDICA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539395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PLANEACION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2518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RECTORIA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08435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CONTROL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789067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DOCENTES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743064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SISTEMAS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3088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TALENTO HUMANO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018621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ACADEMICA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010338"/>
                  </a:ext>
                </a:extLst>
              </a:tr>
              <a:tr h="16211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VICERRECTORIA ADMINISTRATIVA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121321"/>
                  </a:ext>
                </a:extLst>
              </a:tr>
              <a:tr h="16211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8106" marR="8106" marT="810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226567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2002217" y="1167401"/>
            <a:ext cx="75022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En la siguiente tabla se detalla la información correspondiente al trámite de respuesta de </a:t>
            </a:r>
          </a:p>
          <a:p>
            <a:pPr algn="just"/>
            <a:r>
              <a:rPr lang="es-CO" dirty="0" smtClean="0"/>
              <a:t>PQRS </a:t>
            </a:r>
            <a:r>
              <a:rPr lang="es-CO" dirty="0"/>
              <a:t>recibidas en cada una de las dependencias durante el trimestre objeto de análisis, </a:t>
            </a:r>
          </a:p>
          <a:p>
            <a:pPr algn="just"/>
            <a:r>
              <a:rPr lang="es-CO" dirty="0" smtClean="0"/>
              <a:t>evidenciando </a:t>
            </a:r>
            <a:r>
              <a:rPr lang="es-CO" dirty="0"/>
              <a:t>que el total de PQRS recibidas correspondiente a 853 PQRS, 794 PQRS </a:t>
            </a:r>
          </a:p>
          <a:p>
            <a:pPr algn="just"/>
            <a:r>
              <a:rPr lang="es-CO" dirty="0" smtClean="0"/>
              <a:t>se </a:t>
            </a:r>
            <a:r>
              <a:rPr lang="es-CO" dirty="0"/>
              <a:t>atendieron y 59 PQRS quedaron pendientes de trámite a la fecha de corte del informe.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949200" y="573845"/>
            <a:ext cx="742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A continuación, se detalla el total de PQRS radicadas y asignadas a cada una de las dependencias </a:t>
            </a:r>
            <a:r>
              <a:rPr lang="es-CO" dirty="0" smtClean="0"/>
              <a:t>del </a:t>
            </a:r>
            <a:r>
              <a:rPr lang="es-CO" dirty="0"/>
              <a:t>Instituto Tecnológico del Putumayo durante el cuarto trimestre de 2022.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938074" y="185214"/>
            <a:ext cx="3823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PQRS ASIGNADAS A LAS DEPENDENCIAS</a:t>
            </a:r>
          </a:p>
        </p:txBody>
      </p:sp>
    </p:spTree>
    <p:extLst>
      <p:ext uri="{BB962C8B-B14F-4D97-AF65-F5344CB8AC3E}">
        <p14:creationId xmlns:p14="http://schemas.microsoft.com/office/powerpoint/2010/main" val="93776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50923" y="2658664"/>
            <a:ext cx="296928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La </a:t>
            </a:r>
            <a:r>
              <a:rPr lang="es-CO" dirty="0" smtClean="0"/>
              <a:t>dependencia que </a:t>
            </a:r>
            <a:r>
              <a:rPr lang="es-CO" dirty="0"/>
              <a:t>atendió el mayor número de PQRS fue </a:t>
            </a:r>
            <a:r>
              <a:rPr lang="es-CO" dirty="0" smtClean="0"/>
              <a:t>la oficina de </a:t>
            </a:r>
            <a:r>
              <a:rPr lang="es-MX" dirty="0"/>
              <a:t>atención al usuario, </a:t>
            </a:r>
            <a:r>
              <a:rPr lang="es-MX" dirty="0" smtClean="0"/>
              <a:t>Bienestar Universitario , biblioteca, Registro y Control Académico y sistemas </a:t>
            </a:r>
            <a:r>
              <a:rPr lang="es-CO" dirty="0" smtClean="0"/>
              <a:t>con el 100% de las solicitudes recibidas seguida de la oficina de Rectoría 97%, dependencia de Talento  Humano 95%, sala de docentes 92%, Vicerrectoría Académica 91%, financiera 89</a:t>
            </a:r>
            <a:r>
              <a:rPr lang="es-CO" dirty="0"/>
              <a:t>%, Vicerrectoría </a:t>
            </a:r>
            <a:r>
              <a:rPr lang="es-CO" dirty="0" smtClean="0"/>
              <a:t>Administrativa 88%,  contratación 87%, jurídica 83%, Consejo Académico 78%, CIECYT con el 76%.</a:t>
            </a:r>
          </a:p>
          <a:p>
            <a:pPr algn="just"/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67" y="61543"/>
            <a:ext cx="2834886" cy="2597121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480571"/>
              </p:ext>
            </p:extLst>
          </p:nvPr>
        </p:nvGraphicFramePr>
        <p:xfrm>
          <a:off x="3930160" y="633045"/>
          <a:ext cx="7439392" cy="5342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130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29" y="1050134"/>
            <a:ext cx="9006044" cy="34201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860" y="2182393"/>
            <a:ext cx="1809170" cy="115691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095053" y="2339654"/>
            <a:ext cx="20650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/>
              <a:t>RECLAMACIONES </a:t>
            </a:r>
          </a:p>
          <a:p>
            <a:pPr algn="ctr"/>
            <a:r>
              <a:rPr lang="es-CO" dirty="0" smtClean="0"/>
              <a:t>      </a:t>
            </a:r>
            <a:r>
              <a:rPr lang="es-CO" dirty="0"/>
              <a:t>4	</a:t>
            </a:r>
          </a:p>
          <a:p>
            <a:pPr algn="ctr"/>
            <a:r>
              <a:rPr lang="es-CO" dirty="0"/>
              <a:t>2%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497" y="2229812"/>
            <a:ext cx="591363" cy="106079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907149" y="1139326"/>
            <a:ext cx="4220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dirty="0" smtClean="0"/>
              <a:t>Cantidad y motivo de reclamaciones recibidas </a:t>
            </a:r>
            <a:endParaRPr lang="es-CO" sz="3200" dirty="0"/>
          </a:p>
        </p:txBody>
      </p:sp>
      <p:sp>
        <p:nvSpPr>
          <p:cNvPr id="14" name="Rectángulo 13"/>
          <p:cNvSpPr/>
          <p:nvPr/>
        </p:nvSpPr>
        <p:spPr>
          <a:xfrm>
            <a:off x="7649588" y="2182393"/>
            <a:ext cx="839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200" dirty="0"/>
              <a:t>4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13387" y="2798178"/>
            <a:ext cx="56740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 smtClean="0"/>
              <a:t>El comité de selección y verificación de la Convocatoria docente ocasión según Resolución No.1178/2022, resolvieron  cada una de las reclamaciones allegadas respecto de la publicación del listado de admitidos y no admitidos.    </a:t>
            </a:r>
          </a:p>
          <a:p>
            <a:pPr algn="just"/>
            <a:endParaRPr lang="es-CO" dirty="0"/>
          </a:p>
          <a:p>
            <a:pPr algn="just"/>
            <a:r>
              <a:rPr lang="es-CO" dirty="0" smtClean="0"/>
              <a:t>Se notificó vía correo electrónico personal al peticionario la respuesta a la reclamación respectivamente. 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1" y="836015"/>
            <a:ext cx="1713124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43" y="136099"/>
            <a:ext cx="10205589" cy="2822693"/>
          </a:xfrm>
          <a:prstGeom prst="rect">
            <a:avLst/>
          </a:prstGeom>
        </p:spPr>
      </p:pic>
      <p:sp>
        <p:nvSpPr>
          <p:cNvPr id="6" name="Freeform 8">
            <a:extLst>
              <a:ext uri="{FF2B5EF4-FFF2-40B4-BE49-F238E27FC236}">
                <a16:creationId xmlns:a16="http://schemas.microsoft.com/office/drawing/2014/main" id="{6DD8D568-9528-402D-BFCA-A7F78668D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30" y="2214862"/>
            <a:ext cx="1426133" cy="1426135"/>
          </a:xfrm>
          <a:custGeom>
            <a:avLst/>
            <a:gdLst>
              <a:gd name="T0" fmla="*/ 1938 w 3875"/>
              <a:gd name="T1" fmla="*/ 3875 h 3876"/>
              <a:gd name="T2" fmla="*/ 0 w 3875"/>
              <a:gd name="T3" fmla="*/ 1938 h 3876"/>
              <a:gd name="T4" fmla="*/ 1938 w 3875"/>
              <a:gd name="T5" fmla="*/ 0 h 3876"/>
              <a:gd name="T6" fmla="*/ 3874 w 3875"/>
              <a:gd name="T7" fmla="*/ 1938 h 3876"/>
              <a:gd name="T8" fmla="*/ 1938 w 3875"/>
              <a:gd name="T9" fmla="*/ 3875 h 3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75" h="3876">
                <a:moveTo>
                  <a:pt x="1938" y="3875"/>
                </a:moveTo>
                <a:lnTo>
                  <a:pt x="0" y="1938"/>
                </a:lnTo>
                <a:lnTo>
                  <a:pt x="1938" y="0"/>
                </a:lnTo>
                <a:lnTo>
                  <a:pt x="3874" y="1938"/>
                </a:lnTo>
                <a:lnTo>
                  <a:pt x="1938" y="3875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11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508899" y="3911930"/>
            <a:ext cx="627095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G</a:t>
            </a:r>
            <a:endParaRPr lang="en-US" sz="4500" b="1" dirty="0">
              <a:solidFill>
                <a:schemeClr val="bg1"/>
              </a:solidFill>
              <a:latin typeface="Poppins SemiBold" pitchFamily="2" charset="77"/>
              <a:ea typeface="League Spartan" charset="0"/>
              <a:cs typeface="Poppins SemiBold" pitchFamily="2" charset="77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076561" y="220653"/>
            <a:ext cx="30893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 ACTIVIDADES DE SEGUIMIENTO 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03630" y="528430"/>
            <a:ext cx="83404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brinda apoyo para definir área responsable de las comunicaciones que llegan por los diferentes canales, con el fin de dar trámite al proceso de gestión de PQRS llevado a cabo dentro de la Entidad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577524" y="1290093"/>
            <a:ext cx="8252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brindó apoyo a cada funcionario que solicitó ayuda respecto de los documentos allegados, haciendo referencia en la correcta asociación de la respuesta con el radicado de entrada.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602635" y="2000669"/>
            <a:ext cx="80371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da respuesta a las inquietudes de los funcionarios y/o servidores públicos mediante el correo institucional, resolviendo dudas y aclarando situaciones referentes a los radicados de PQRS asignados.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42" y="3148885"/>
            <a:ext cx="10205589" cy="282269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1361886" y="3321227"/>
            <a:ext cx="8353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Se envían los documentos anexos a las comunicaciones solicitados por las diferentes áreas, con el fin de que estas puedan gestionar las solicitudes que llegan por la comunicación electrónica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347736" y="4074905"/>
            <a:ext cx="84820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dirty="0"/>
              <a:t>La oficina de atención al usuario lleva el control de las peticiones, quejas, reclamos y sugerencias, formuladas por los usuario internos y externos, las cuales se realizan a través de los correo electrónico atencionalusuario@ito.edu.co y notificacionesjudiciales@itp.edu.co   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3529F678-957C-4957-87B3-430C81EDD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693" y="2334924"/>
            <a:ext cx="1184389" cy="1186012"/>
          </a:xfrm>
          <a:custGeom>
            <a:avLst/>
            <a:gdLst>
              <a:gd name="T0" fmla="*/ 1610 w 3220"/>
              <a:gd name="T1" fmla="*/ 3221 h 3222"/>
              <a:gd name="T2" fmla="*/ 0 w 3220"/>
              <a:gd name="T3" fmla="*/ 1611 h 3222"/>
              <a:gd name="T4" fmla="*/ 1610 w 3220"/>
              <a:gd name="T5" fmla="*/ 0 h 3222"/>
              <a:gd name="T6" fmla="*/ 3219 w 3220"/>
              <a:gd name="T7" fmla="*/ 1611 h 3222"/>
              <a:gd name="T8" fmla="*/ 1610 w 3220"/>
              <a:gd name="T9" fmla="*/ 3221 h 3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0" h="3222">
                <a:moveTo>
                  <a:pt x="1610" y="3221"/>
                </a:moveTo>
                <a:lnTo>
                  <a:pt x="0" y="1611"/>
                </a:lnTo>
                <a:lnTo>
                  <a:pt x="1610" y="0"/>
                </a:lnTo>
                <a:lnTo>
                  <a:pt x="3219" y="1611"/>
                </a:lnTo>
                <a:lnTo>
                  <a:pt x="1610" y="3221"/>
                </a:lnTo>
              </a:path>
            </a:pathLst>
          </a:custGeom>
          <a:solidFill>
            <a:schemeClr val="accent2"/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66" dirty="0">
              <a:latin typeface="Open Sans Light" panose="020B0306030504020204" pitchFamily="34" charset="0"/>
            </a:endParaRPr>
          </a:p>
        </p:txBody>
      </p:sp>
      <p:sp>
        <p:nvSpPr>
          <p:cNvPr id="7" name="TextBox 44">
            <a:extLst>
              <a:ext uri="{FF2B5EF4-FFF2-40B4-BE49-F238E27FC236}">
                <a16:creationId xmlns:a16="http://schemas.microsoft.com/office/drawing/2014/main" id="{0426DBF9-95AF-404A-9BEC-DA4CD7468B5E}"/>
              </a:ext>
            </a:extLst>
          </p:cNvPr>
          <p:cNvSpPr txBox="1"/>
          <p:nvPr/>
        </p:nvSpPr>
        <p:spPr>
          <a:xfrm>
            <a:off x="676199" y="2505447"/>
            <a:ext cx="490840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F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014" y="220653"/>
            <a:ext cx="1103472" cy="262760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7300" y="3240588"/>
            <a:ext cx="1103472" cy="2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1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DE918"/>
      </a:accent4>
      <a:accent5>
        <a:srgbClr val="EC8D08"/>
      </a:accent5>
      <a:accent6>
        <a:srgbClr val="79B72E"/>
      </a:accent6>
      <a:hlink>
        <a:srgbClr val="065F90"/>
      </a:hlink>
      <a:folHlink>
        <a:srgbClr val="177A7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5124</TotalTime>
  <Words>2304</Words>
  <Application>Microsoft Office PowerPoint</Application>
  <PresentationFormat>Panorámica</PresentationFormat>
  <Paragraphs>590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Calibri</vt:lpstr>
      <vt:lpstr>Wingdings</vt:lpstr>
      <vt:lpstr>Poppins SemiBold</vt:lpstr>
      <vt:lpstr>Arial</vt:lpstr>
      <vt:lpstr>Times New Roman</vt:lpstr>
      <vt:lpstr>Open Sans Light</vt:lpstr>
      <vt:lpstr>League Spartan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Comunicaciones</dc:creator>
  <cp:lastModifiedBy>SALA 2-01</cp:lastModifiedBy>
  <cp:revision>201</cp:revision>
  <dcterms:created xsi:type="dcterms:W3CDTF">2021-09-26T15:48:41Z</dcterms:created>
  <dcterms:modified xsi:type="dcterms:W3CDTF">2023-07-26T02:14:36Z</dcterms:modified>
</cp:coreProperties>
</file>